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74" r:id="rId2"/>
    <p:sldId id="256" r:id="rId3"/>
    <p:sldId id="291" r:id="rId4"/>
    <p:sldId id="284" r:id="rId5"/>
    <p:sldId id="281" r:id="rId6"/>
    <p:sldId id="276" r:id="rId7"/>
    <p:sldId id="282" r:id="rId8"/>
    <p:sldId id="283" r:id="rId9"/>
    <p:sldId id="292" r:id="rId10"/>
    <p:sldId id="285" r:id="rId11"/>
    <p:sldId id="280" r:id="rId12"/>
    <p:sldId id="286" r:id="rId13"/>
    <p:sldId id="287" r:id="rId14"/>
    <p:sldId id="288" r:id="rId15"/>
    <p:sldId id="289" r:id="rId16"/>
    <p:sldId id="277" r:id="rId17"/>
    <p:sldId id="293" r:id="rId18"/>
    <p:sldId id="290" r:id="rId19"/>
    <p:sldId id="275" r:id="rId2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221" autoAdjust="0"/>
    <p:restoredTop sz="94660"/>
  </p:normalViewPr>
  <p:slideViewPr>
    <p:cSldViewPr>
      <p:cViewPr varScale="1">
        <p:scale>
          <a:sx n="70" d="100"/>
          <a:sy n="70" d="100"/>
        </p:scale>
        <p:origin x="1320" y="5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0" d="100"/>
          <a:sy n="50" d="100"/>
        </p:scale>
        <p:origin x="-2874"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EE368DB-EA7D-495C-BF52-461931A12FBE}" type="datetimeFigureOut">
              <a:rPr lang="en-US" smtClean="0"/>
              <a:pPr/>
              <a:t>9/6/2025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9D6063F-F398-401F-ABAB-24CD87B8BE1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9144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08831" y="1449146"/>
            <a:ext cx="7526338" cy="2971051"/>
          </a:xfrm>
        </p:spPr>
        <p:txBody>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808831" y="5280847"/>
            <a:ext cx="7526338"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DBCCE6C-5305-40BE-B51C-ABC9F7ACBF5D}" type="datetimeFigureOut">
              <a:rPr lang="en-US" smtClean="0"/>
              <a:pPr/>
              <a:t>9/6/2025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CA3C385-CD0D-4EED-BB60-1994D4063465}" type="slidenum">
              <a:rPr lang="en-US" smtClean="0"/>
              <a:pPr/>
              <a:t>‹#›</a:t>
            </a:fld>
            <a:endParaRPr lang="en-US" dirty="0"/>
          </a:p>
        </p:txBody>
      </p:sp>
    </p:spTree>
    <p:extLst>
      <p:ext uri="{BB962C8B-B14F-4D97-AF65-F5344CB8AC3E}">
        <p14:creationId xmlns:p14="http://schemas.microsoft.com/office/powerpoint/2010/main" val="2546066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04863" y="4800600"/>
            <a:ext cx="7526337" cy="566738"/>
          </a:xfrm>
        </p:spPr>
        <p:txBody>
          <a:bodyPr anchor="b">
            <a:normAutofit/>
          </a:bodyPr>
          <a:lstStyle>
            <a:lvl1pPr algn="l">
              <a:defRPr sz="2400" b="0"/>
            </a:lvl1pPr>
          </a:lstStyle>
          <a:p>
            <a:r>
              <a:rPr lang="en-US" smtClean="0"/>
              <a:t>Click to edit Master title style</a:t>
            </a:r>
            <a:endParaRPr lang="en-US" dirty="0"/>
          </a:p>
        </p:txBody>
      </p:sp>
      <p:sp>
        <p:nvSpPr>
          <p:cNvPr id="15" name="Picture Placeholder 14"/>
          <p:cNvSpPr>
            <a:spLocks noGrp="1" noChangeAspect="1"/>
          </p:cNvSpPr>
          <p:nvPr>
            <p:ph type="pic" sz="quarter" idx="13"/>
          </p:nvPr>
        </p:nvSpPr>
        <p:spPr bwMode="auto">
          <a:xfrm>
            <a:off x="0" y="0"/>
            <a:ext cx="9144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smtClean="0"/>
              <a:t>Click icon to add picture</a:t>
            </a:r>
            <a:endParaRPr lang="en-US" dirty="0"/>
          </a:p>
        </p:txBody>
      </p:sp>
      <p:sp>
        <p:nvSpPr>
          <p:cNvPr id="4" name="Text Placeholder 3"/>
          <p:cNvSpPr>
            <a:spLocks noGrp="1"/>
          </p:cNvSpPr>
          <p:nvPr>
            <p:ph type="body" sz="half" idx="2"/>
          </p:nvPr>
        </p:nvSpPr>
        <p:spPr>
          <a:xfrm>
            <a:off x="804863" y="5367338"/>
            <a:ext cx="7526337"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7DBCCE6C-5305-40BE-B51C-ABC9F7ACBF5D}" type="datetimeFigureOut">
              <a:rPr lang="en-US" smtClean="0"/>
              <a:pPr/>
              <a:t>9/6/2025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CA3C385-CD0D-4EED-BB60-1994D4063465}" type="slidenum">
              <a:rPr lang="en-US" smtClean="0"/>
              <a:pPr/>
              <a:t>‹#›</a:t>
            </a:fld>
            <a:endParaRPr lang="en-US" dirty="0"/>
          </a:p>
        </p:txBody>
      </p:sp>
    </p:spTree>
    <p:extLst>
      <p:ext uri="{BB962C8B-B14F-4D97-AF65-F5344CB8AC3E}">
        <p14:creationId xmlns:p14="http://schemas.microsoft.com/office/powerpoint/2010/main" val="6852785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485107" y="1338479"/>
            <a:ext cx="4749312"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49573" y="1495525"/>
            <a:ext cx="4420380" cy="2645912"/>
          </a:xfrm>
        </p:spPr>
        <p:txBody>
          <a:bodyPr anchor="b"/>
          <a:lstStyle>
            <a:lvl1pPr algn="l">
              <a:defRPr sz="4200" b="1" cap="none"/>
            </a:lvl1pPr>
          </a:lstStyle>
          <a:p>
            <a:r>
              <a:rPr lang="en-US" smtClean="0"/>
              <a:t>Click to edit Master title style</a:t>
            </a:r>
            <a:endParaRPr lang="en-US" dirty="0"/>
          </a:p>
        </p:txBody>
      </p:sp>
      <p:sp>
        <p:nvSpPr>
          <p:cNvPr id="3" name="Text Placeholder 2"/>
          <p:cNvSpPr>
            <a:spLocks noGrp="1"/>
          </p:cNvSpPr>
          <p:nvPr>
            <p:ph type="body" idx="1"/>
          </p:nvPr>
        </p:nvSpPr>
        <p:spPr>
          <a:xfrm>
            <a:off x="651226" y="4700702"/>
            <a:ext cx="4418727"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9" name="Text Placeholder 5"/>
          <p:cNvSpPr>
            <a:spLocks noGrp="1"/>
          </p:cNvSpPr>
          <p:nvPr>
            <p:ph type="body" sz="quarter" idx="16"/>
          </p:nvPr>
        </p:nvSpPr>
        <p:spPr>
          <a:xfrm>
            <a:off x="5398884" y="1338479"/>
            <a:ext cx="3302316" cy="4075464"/>
          </a:xfrm>
        </p:spPr>
        <p:txBody>
          <a:bodyPr anchor="t"/>
          <a:lstStyle>
            <a:lvl1pPr marL="0" indent="0">
              <a:buFontTx/>
              <a:buNone/>
              <a:defRPr/>
            </a:lvl1pPr>
          </a:lstStyle>
          <a:p>
            <a:pPr lvl="0"/>
            <a:r>
              <a:rPr lang="en-US" smtClean="0"/>
              <a:t>Edit Master text styles</a:t>
            </a:r>
          </a:p>
        </p:txBody>
      </p:sp>
      <p:sp>
        <p:nvSpPr>
          <p:cNvPr id="4" name="Date Placeholder 3"/>
          <p:cNvSpPr>
            <a:spLocks noGrp="1"/>
          </p:cNvSpPr>
          <p:nvPr>
            <p:ph type="dt" sz="half" idx="10"/>
          </p:nvPr>
        </p:nvSpPr>
        <p:spPr/>
        <p:txBody>
          <a:bodyPr/>
          <a:lstStyle/>
          <a:p>
            <a:fld id="{7DBCCE6C-5305-40BE-B51C-ABC9F7ACBF5D}" type="datetimeFigureOut">
              <a:rPr lang="en-US" smtClean="0"/>
              <a:pPr/>
              <a:t>9/6/2025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CA3C385-CD0D-4EED-BB60-1994D4063465}" type="slidenum">
              <a:rPr lang="en-US" smtClean="0"/>
              <a:pPr/>
              <a:t>‹#›</a:t>
            </a:fld>
            <a:endParaRPr lang="en-US" dirty="0"/>
          </a:p>
        </p:txBody>
      </p:sp>
    </p:spTree>
    <p:extLst>
      <p:ext uri="{BB962C8B-B14F-4D97-AF65-F5344CB8AC3E}">
        <p14:creationId xmlns:p14="http://schemas.microsoft.com/office/powerpoint/2010/main" val="23762896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855663" y="2286585"/>
            <a:ext cx="3671336"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017816" y="2435956"/>
            <a:ext cx="3286891" cy="2007789"/>
          </a:xfrm>
        </p:spPr>
        <p:txBody>
          <a:bodyPr/>
          <a:lstStyle>
            <a:lvl1pPr>
              <a:defRPr sz="3200"/>
            </a:lvl1pPr>
          </a:lstStyle>
          <a:p>
            <a:r>
              <a:rPr lang="en-US" smtClean="0"/>
              <a:t>Click to edit Master title style</a:t>
            </a:r>
            <a:endParaRPr lang="en-US" dirty="0"/>
          </a:p>
        </p:txBody>
      </p:sp>
      <p:sp>
        <p:nvSpPr>
          <p:cNvPr id="6" name="Text Placeholder 5"/>
          <p:cNvSpPr>
            <a:spLocks noGrp="1"/>
          </p:cNvSpPr>
          <p:nvPr>
            <p:ph type="body" sz="quarter" idx="16"/>
          </p:nvPr>
        </p:nvSpPr>
        <p:spPr>
          <a:xfrm>
            <a:off x="4616450" y="2286000"/>
            <a:ext cx="3671888" cy="2300288"/>
          </a:xfrm>
        </p:spPr>
        <p:txBody>
          <a:bodyPr anchor="t"/>
          <a:lstStyle>
            <a:lvl1pPr marL="0" indent="0">
              <a:buFontTx/>
              <a:buNone/>
              <a:defRPr/>
            </a:lvl1pPr>
          </a:lstStyle>
          <a:p>
            <a:pPr lvl="0"/>
            <a:r>
              <a:rPr lang="en-US" smtClean="0"/>
              <a:t>Edit Master text styles</a:t>
            </a:r>
          </a:p>
        </p:txBody>
      </p:sp>
      <p:sp>
        <p:nvSpPr>
          <p:cNvPr id="2" name="Date Placeholder 1"/>
          <p:cNvSpPr>
            <a:spLocks noGrp="1"/>
          </p:cNvSpPr>
          <p:nvPr>
            <p:ph type="dt" sz="half" idx="10"/>
          </p:nvPr>
        </p:nvSpPr>
        <p:spPr/>
        <p:txBody>
          <a:bodyPr/>
          <a:lstStyle/>
          <a:p>
            <a:fld id="{7DBCCE6C-5305-40BE-B51C-ABC9F7ACBF5D}" type="datetimeFigureOut">
              <a:rPr lang="en-US" smtClean="0"/>
              <a:pPr/>
              <a:t>9/6/2025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CA3C385-CD0D-4EED-BB60-1994D4063465}" type="slidenum">
              <a:rPr lang="en-US" smtClean="0"/>
              <a:pPr/>
              <a:t>‹#›</a:t>
            </a:fld>
            <a:endParaRPr lang="en-US" dirty="0"/>
          </a:p>
        </p:txBody>
      </p:sp>
    </p:spTree>
    <p:extLst>
      <p:ext uri="{BB962C8B-B14F-4D97-AF65-F5344CB8AC3E}">
        <p14:creationId xmlns:p14="http://schemas.microsoft.com/office/powerpoint/2010/main" val="30599477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DBCCE6C-5305-40BE-B51C-ABC9F7ACBF5D}" type="datetimeFigureOut">
              <a:rPr lang="en-US" smtClean="0"/>
              <a:pPr/>
              <a:t>9/6/2025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CA3C385-CD0D-4EED-BB60-1994D4063465}" type="slidenum">
              <a:rPr lang="en-US" smtClean="0"/>
              <a:pPr/>
              <a:t>‹#›</a:t>
            </a:fld>
            <a:endParaRPr lang="en-US" dirty="0"/>
          </a:p>
        </p:txBody>
      </p:sp>
    </p:spTree>
    <p:extLst>
      <p:ext uri="{BB962C8B-B14F-4D97-AF65-F5344CB8AC3E}">
        <p14:creationId xmlns:p14="http://schemas.microsoft.com/office/powerpoint/2010/main" val="17770082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5752238" y="446089"/>
            <a:ext cx="3391762"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9" name="AutoShape 4"/>
          <p:cNvSpPr>
            <a:spLocks noChangeAspect="1" noChangeArrowheads="1" noTextEdit="1"/>
          </p:cNvSpPr>
          <p:nvPr/>
        </p:nvSpPr>
        <p:spPr bwMode="auto">
          <a:xfrm>
            <a:off x="5233988" y="0"/>
            <a:ext cx="3910012"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2" name="Vertical Title 1"/>
          <p:cNvSpPr>
            <a:spLocks noGrp="1"/>
          </p:cNvSpPr>
          <p:nvPr>
            <p:ph type="title" orient="vert"/>
          </p:nvPr>
        </p:nvSpPr>
        <p:spPr>
          <a:xfrm>
            <a:off x="6137655" y="586171"/>
            <a:ext cx="1701800" cy="51347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04862" y="446089"/>
            <a:ext cx="4947376" cy="5414962"/>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DBCCE6C-5305-40BE-B51C-ABC9F7ACBF5D}" type="datetimeFigureOut">
              <a:rPr lang="en-US" smtClean="0"/>
              <a:pPr/>
              <a:t>9/6/2025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CA3C385-CD0D-4EED-BB60-1994D4063465}" type="slidenum">
              <a:rPr lang="en-US" smtClean="0"/>
              <a:pPr/>
              <a:t>‹#›</a:t>
            </a:fld>
            <a:endParaRPr lang="en-US" dirty="0"/>
          </a:p>
        </p:txBody>
      </p:sp>
    </p:spTree>
    <p:extLst>
      <p:ext uri="{BB962C8B-B14F-4D97-AF65-F5344CB8AC3E}">
        <p14:creationId xmlns:p14="http://schemas.microsoft.com/office/powerpoint/2010/main" val="10559180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809997" y="2222287"/>
            <a:ext cx="7524003" cy="363651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DBCCE6C-5305-40BE-B51C-ABC9F7ACBF5D}" type="datetimeFigureOut">
              <a:rPr lang="en-US" smtClean="0"/>
              <a:pPr/>
              <a:t>9/6/2025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CA3C385-CD0D-4EED-BB60-1994D4063465}" type="slidenum">
              <a:rPr lang="en-US" smtClean="0"/>
              <a:pPr/>
              <a:t>‹#›</a:t>
            </a:fld>
            <a:endParaRPr lang="en-US" dirty="0"/>
          </a:p>
        </p:txBody>
      </p:sp>
    </p:spTree>
    <p:extLst>
      <p:ext uri="{BB962C8B-B14F-4D97-AF65-F5344CB8AC3E}">
        <p14:creationId xmlns:p14="http://schemas.microsoft.com/office/powerpoint/2010/main" val="15604314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0"/>
            <a:ext cx="9144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04863" y="2951396"/>
            <a:ext cx="7526337" cy="1468800"/>
          </a:xfrm>
        </p:spPr>
        <p:txBody>
          <a:bodyPr anchor="b"/>
          <a:lstStyle>
            <a:lvl1pPr algn="r">
              <a:defRPr sz="4800" b="1" cap="none"/>
            </a:lvl1pPr>
          </a:lstStyle>
          <a:p>
            <a:r>
              <a:rPr lang="en-US" smtClean="0"/>
              <a:t>Click to edit Master title style</a:t>
            </a:r>
            <a:endParaRPr lang="en-US" dirty="0"/>
          </a:p>
        </p:txBody>
      </p:sp>
      <p:sp>
        <p:nvSpPr>
          <p:cNvPr id="3" name="Text Placeholder 2"/>
          <p:cNvSpPr>
            <a:spLocks noGrp="1"/>
          </p:cNvSpPr>
          <p:nvPr>
            <p:ph type="body" idx="1"/>
          </p:nvPr>
        </p:nvSpPr>
        <p:spPr>
          <a:xfrm>
            <a:off x="804863" y="5281200"/>
            <a:ext cx="7526337"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7DBCCE6C-5305-40BE-B51C-ABC9F7ACBF5D}" type="datetimeFigureOut">
              <a:rPr lang="en-US" smtClean="0"/>
              <a:pPr/>
              <a:t>9/6/2025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CA3C385-CD0D-4EED-BB60-1994D4063465}" type="slidenum">
              <a:rPr lang="en-US" smtClean="0"/>
              <a:pPr/>
              <a:t>‹#›</a:t>
            </a:fld>
            <a:endParaRPr lang="en-US" dirty="0"/>
          </a:p>
        </p:txBody>
      </p:sp>
    </p:spTree>
    <p:extLst>
      <p:ext uri="{BB962C8B-B14F-4D97-AF65-F5344CB8AC3E}">
        <p14:creationId xmlns:p14="http://schemas.microsoft.com/office/powerpoint/2010/main" val="215567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09996" y="2222287"/>
            <a:ext cx="3670723" cy="3638763"/>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63280" y="2222287"/>
            <a:ext cx="3670720" cy="3638763"/>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DBCCE6C-5305-40BE-B51C-ABC9F7ACBF5D}" type="datetimeFigureOut">
              <a:rPr lang="en-US" smtClean="0"/>
              <a:pPr/>
              <a:t>9/6/2025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CA3C385-CD0D-4EED-BB60-1994D4063465}" type="slidenum">
              <a:rPr lang="en-US" smtClean="0"/>
              <a:pPr/>
              <a:t>‹#›</a:t>
            </a:fld>
            <a:endParaRPr lang="en-US" dirty="0"/>
          </a:p>
        </p:txBody>
      </p:sp>
    </p:spTree>
    <p:extLst>
      <p:ext uri="{BB962C8B-B14F-4D97-AF65-F5344CB8AC3E}">
        <p14:creationId xmlns:p14="http://schemas.microsoft.com/office/powerpoint/2010/main" val="3546829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809996" y="2174875"/>
            <a:ext cx="367072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09996" y="2751137"/>
            <a:ext cx="3687391" cy="3109913"/>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63280" y="2174875"/>
            <a:ext cx="3670720"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63280" y="2751137"/>
            <a:ext cx="3670720" cy="3109913"/>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DBCCE6C-5305-40BE-B51C-ABC9F7ACBF5D}" type="datetimeFigureOut">
              <a:rPr lang="en-US" smtClean="0"/>
              <a:pPr/>
              <a:t>9/6/2025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CA3C385-CD0D-4EED-BB60-1994D4063465}" type="slidenum">
              <a:rPr lang="en-US" smtClean="0"/>
              <a:pPr/>
              <a:t>‹#›</a:t>
            </a:fld>
            <a:endParaRPr lang="en-US" dirty="0"/>
          </a:p>
        </p:txBody>
      </p:sp>
    </p:spTree>
    <p:extLst>
      <p:ext uri="{BB962C8B-B14F-4D97-AF65-F5344CB8AC3E}">
        <p14:creationId xmlns:p14="http://schemas.microsoft.com/office/powerpoint/2010/main" val="1003831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DBCCE6C-5305-40BE-B51C-ABC9F7ACBF5D}" type="datetimeFigureOut">
              <a:rPr lang="en-US" smtClean="0"/>
              <a:pPr/>
              <a:t>9/6/2025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CA3C385-CD0D-4EED-BB60-1994D4063465}" type="slidenum">
              <a:rPr lang="en-US" smtClean="0"/>
              <a:pPr/>
              <a:t>‹#›</a:t>
            </a:fld>
            <a:endParaRPr lang="en-US" dirty="0"/>
          </a:p>
        </p:txBody>
      </p:sp>
    </p:spTree>
    <p:extLst>
      <p:ext uri="{BB962C8B-B14F-4D97-AF65-F5344CB8AC3E}">
        <p14:creationId xmlns:p14="http://schemas.microsoft.com/office/powerpoint/2010/main" val="40402690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BCCE6C-5305-40BE-B51C-ABC9F7ACBF5D}" type="datetimeFigureOut">
              <a:rPr lang="en-US" smtClean="0"/>
              <a:pPr/>
              <a:t>9/6/2025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CA3C385-CD0D-4EED-BB60-1994D4063465}" type="slidenum">
              <a:rPr lang="en-US" smtClean="0"/>
              <a:pPr/>
              <a:t>‹#›</a:t>
            </a:fld>
            <a:endParaRPr lang="en-US" dirty="0"/>
          </a:p>
        </p:txBody>
      </p:sp>
    </p:spTree>
    <p:extLst>
      <p:ext uri="{BB962C8B-B14F-4D97-AF65-F5344CB8AC3E}">
        <p14:creationId xmlns:p14="http://schemas.microsoft.com/office/powerpoint/2010/main" val="8413045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804863" y="446086"/>
            <a:ext cx="2660650"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04863" y="446088"/>
            <a:ext cx="2660650" cy="1618396"/>
          </a:xfrm>
        </p:spPr>
        <p:txBody>
          <a:bodyPr anchor="b"/>
          <a:lstStyle>
            <a:lvl1pPr algn="l">
              <a:defRPr sz="2000" b="1"/>
            </a:lvl1pPr>
          </a:lstStyle>
          <a:p>
            <a:r>
              <a:rPr lang="en-US" smtClean="0"/>
              <a:t>Click to edit Master title style</a:t>
            </a:r>
            <a:endParaRPr lang="en-US" dirty="0"/>
          </a:p>
        </p:txBody>
      </p:sp>
      <p:sp>
        <p:nvSpPr>
          <p:cNvPr id="3" name="Content Placeholder 2"/>
          <p:cNvSpPr>
            <a:spLocks noGrp="1"/>
          </p:cNvSpPr>
          <p:nvPr>
            <p:ph idx="1"/>
          </p:nvPr>
        </p:nvSpPr>
        <p:spPr>
          <a:xfrm>
            <a:off x="3641724" y="446087"/>
            <a:ext cx="4689475" cy="5414963"/>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04863" y="2260737"/>
            <a:ext cx="2660650"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7DBCCE6C-5305-40BE-B51C-ABC9F7ACBF5D}" type="datetimeFigureOut">
              <a:rPr lang="en-US" smtClean="0"/>
              <a:pPr/>
              <a:t>9/6/2025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CA3C385-CD0D-4EED-BB60-1994D4063465}" type="slidenum">
              <a:rPr lang="en-US" smtClean="0"/>
              <a:pPr/>
              <a:t>‹#›</a:t>
            </a:fld>
            <a:endParaRPr lang="en-US" dirty="0"/>
          </a:p>
        </p:txBody>
      </p:sp>
    </p:spTree>
    <p:extLst>
      <p:ext uri="{BB962C8B-B14F-4D97-AF65-F5344CB8AC3E}">
        <p14:creationId xmlns:p14="http://schemas.microsoft.com/office/powerpoint/2010/main" val="8324525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09996" y="727521"/>
            <a:ext cx="3501548" cy="1617163"/>
          </a:xfrm>
        </p:spPr>
        <p:txBody>
          <a:bodyPr anchor="b">
            <a:normAutofit/>
          </a:bodyPr>
          <a:lstStyle>
            <a:lvl1pPr algn="l">
              <a:defRPr sz="2400" b="0"/>
            </a:lvl1pPr>
          </a:lstStyle>
          <a:p>
            <a:r>
              <a:rPr lang="en-US" smtClean="0"/>
              <a:t>Click to edit Master title style</a:t>
            </a:r>
            <a:endParaRPr lang="en-US" dirty="0"/>
          </a:p>
        </p:txBody>
      </p:sp>
      <p:sp>
        <p:nvSpPr>
          <p:cNvPr id="9" name="Picture Placeholder 11"/>
          <p:cNvSpPr>
            <a:spLocks noGrp="1" noChangeAspect="1"/>
          </p:cNvSpPr>
          <p:nvPr>
            <p:ph type="pic" sz="quarter" idx="13"/>
          </p:nvPr>
        </p:nvSpPr>
        <p:spPr bwMode="auto">
          <a:xfrm>
            <a:off x="4573588" y="0"/>
            <a:ext cx="4570412"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smtClean="0"/>
              <a:t>Click icon to add picture</a:t>
            </a:r>
            <a:endParaRPr lang="en-US" dirty="0"/>
          </a:p>
        </p:txBody>
      </p:sp>
      <p:sp>
        <p:nvSpPr>
          <p:cNvPr id="4" name="Text Placeholder 3"/>
          <p:cNvSpPr>
            <a:spLocks noGrp="1"/>
          </p:cNvSpPr>
          <p:nvPr>
            <p:ph type="body" sz="half" idx="2"/>
          </p:nvPr>
        </p:nvSpPr>
        <p:spPr>
          <a:xfrm>
            <a:off x="809996" y="2344684"/>
            <a:ext cx="350154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a:xfrm>
            <a:off x="2914357" y="6041361"/>
            <a:ext cx="732659" cy="365125"/>
          </a:xfrm>
        </p:spPr>
        <p:txBody>
          <a:bodyPr/>
          <a:lstStyle/>
          <a:p>
            <a:fld id="{7DBCCE6C-5305-40BE-B51C-ABC9F7ACBF5D}" type="datetimeFigureOut">
              <a:rPr lang="en-US" smtClean="0"/>
              <a:pPr/>
              <a:t>9/6/2025</a:t>
            </a:fld>
            <a:endParaRPr lang="en-US" dirty="0"/>
          </a:p>
        </p:txBody>
      </p:sp>
      <p:sp>
        <p:nvSpPr>
          <p:cNvPr id="6" name="Footer Placeholder 5"/>
          <p:cNvSpPr>
            <a:spLocks noGrp="1"/>
          </p:cNvSpPr>
          <p:nvPr>
            <p:ph type="ftr" sz="quarter" idx="11"/>
          </p:nvPr>
        </p:nvSpPr>
        <p:spPr>
          <a:xfrm>
            <a:off x="442797" y="6041361"/>
            <a:ext cx="2471560" cy="365125"/>
          </a:xfrm>
        </p:spPr>
        <p:txBody>
          <a:bodyPr/>
          <a:lstStyle/>
          <a:p>
            <a:endParaRPr lang="en-US" dirty="0"/>
          </a:p>
        </p:txBody>
      </p:sp>
      <p:sp>
        <p:nvSpPr>
          <p:cNvPr id="7" name="Slide Number Placeholder 6"/>
          <p:cNvSpPr>
            <a:spLocks noGrp="1"/>
          </p:cNvSpPr>
          <p:nvPr>
            <p:ph type="sldNum" sz="quarter" idx="12"/>
          </p:nvPr>
        </p:nvSpPr>
        <p:spPr>
          <a:xfrm>
            <a:off x="3647017" y="5915887"/>
            <a:ext cx="796616" cy="490599"/>
          </a:xfrm>
        </p:spPr>
        <p:txBody>
          <a:bodyPr/>
          <a:lstStyle/>
          <a:p>
            <a:fld id="{ACA3C385-CD0D-4EED-BB60-1994D4063465}" type="slidenum">
              <a:rPr lang="en-US" smtClean="0"/>
              <a:pPr/>
              <a:t>‹#›</a:t>
            </a:fld>
            <a:endParaRPr lang="en-US" dirty="0"/>
          </a:p>
        </p:txBody>
      </p:sp>
    </p:spTree>
    <p:extLst>
      <p:ext uri="{BB962C8B-B14F-4D97-AF65-F5344CB8AC3E}">
        <p14:creationId xmlns:p14="http://schemas.microsoft.com/office/powerpoint/2010/main" val="19982572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09997" y="447188"/>
            <a:ext cx="7524003"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09997" y="2184400"/>
            <a:ext cx="7524003"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3"/>
          </p:nvPr>
        </p:nvSpPr>
        <p:spPr>
          <a:xfrm>
            <a:off x="442797" y="6041361"/>
            <a:ext cx="6289532"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6911422" y="6041361"/>
            <a:ext cx="993161" cy="365125"/>
          </a:xfrm>
          <a:prstGeom prst="rect">
            <a:avLst/>
          </a:prstGeom>
        </p:spPr>
        <p:txBody>
          <a:bodyPr vert="horz" lIns="91440" tIns="45720" rIns="91440" bIns="45720" rtlCol="0" anchor="b"/>
          <a:lstStyle>
            <a:lvl1pPr algn="r">
              <a:defRPr sz="900">
                <a:solidFill>
                  <a:schemeClr val="tx1"/>
                </a:solidFill>
              </a:defRPr>
            </a:lvl1pPr>
          </a:lstStyle>
          <a:p>
            <a:fld id="{7DBCCE6C-5305-40BE-B51C-ABC9F7ACBF5D}" type="datetimeFigureOut">
              <a:rPr lang="en-US" smtClean="0"/>
              <a:pPr/>
              <a:t>9/6/2025</a:t>
            </a:fld>
            <a:endParaRPr lang="en-US" dirty="0"/>
          </a:p>
        </p:txBody>
      </p:sp>
      <p:sp>
        <p:nvSpPr>
          <p:cNvPr id="6" name="Slide Number Placeholder 5"/>
          <p:cNvSpPr>
            <a:spLocks noGrp="1"/>
          </p:cNvSpPr>
          <p:nvPr>
            <p:ph type="sldNum" sz="quarter" idx="4"/>
          </p:nvPr>
        </p:nvSpPr>
        <p:spPr>
          <a:xfrm>
            <a:off x="7904584" y="5915887"/>
            <a:ext cx="796616" cy="490599"/>
          </a:xfrm>
          <a:prstGeom prst="rect">
            <a:avLst/>
          </a:prstGeom>
        </p:spPr>
        <p:txBody>
          <a:bodyPr vert="horz" lIns="91440" tIns="45720" rIns="91440" bIns="10800" rtlCol="0" anchor="b"/>
          <a:lstStyle>
            <a:lvl1pPr algn="r">
              <a:defRPr sz="2000">
                <a:solidFill>
                  <a:schemeClr val="accent1"/>
                </a:solidFill>
              </a:defRPr>
            </a:lvl1pPr>
          </a:lstStyle>
          <a:p>
            <a:fld id="{ACA3C385-CD0D-4EED-BB60-1994D4063465}" type="slidenum">
              <a:rPr lang="en-US" smtClean="0"/>
              <a:pPr/>
              <a:t>‹#›</a:t>
            </a:fld>
            <a:endParaRPr lang="en-US" dirty="0"/>
          </a:p>
        </p:txBody>
      </p:sp>
    </p:spTree>
    <p:extLst>
      <p:ext uri="{BB962C8B-B14F-4D97-AF65-F5344CB8AC3E}">
        <p14:creationId xmlns:p14="http://schemas.microsoft.com/office/powerpoint/2010/main" val="324581964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l" defTabSz="457200" rtl="1" eaLnBrk="1" latinLnBrk="0" hangingPunct="1">
        <a:spcBef>
          <a:spcPct val="0"/>
        </a:spcBef>
        <a:buNone/>
        <a:defRPr sz="4000" b="1" kern="1200">
          <a:solidFill>
            <a:srgbClr val="FEFEFE"/>
          </a:solidFill>
          <a:latin typeface="+mj-lt"/>
          <a:ea typeface="+mj-ea"/>
          <a:cs typeface="Trebuchet M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457200" rtl="1"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r" defTabSz="457200" rtl="1"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r" defTabSz="457200" rtl="1"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r" defTabSz="457200" rtl="1"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r" defTabSz="457200" rtl="1"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r" defTabSz="457200" rtl="1"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r" defTabSz="457200" rtl="1"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r" defTabSz="457200" rtl="1"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r" defTabSz="457200" rtl="1"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5499964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9997" y="990600"/>
            <a:ext cx="7524003" cy="970450"/>
          </a:xfrm>
        </p:spPr>
        <p:txBody>
          <a:bodyPr/>
          <a:lstStyle/>
          <a:p>
            <a:r>
              <a:rPr lang="fa-IR" dirty="0"/>
              <a:t>نقش پرستاران در مداخلات </a:t>
            </a:r>
            <a:r>
              <a:rPr lang="fa-IR" dirty="0" smtClean="0"/>
              <a:t>روانی-اجتماعی</a:t>
            </a:r>
            <a:r>
              <a:rPr lang="en-US" dirty="0"/>
              <a:t/>
            </a:r>
            <a:br>
              <a:rPr lang="en-US" dirty="0"/>
            </a:br>
            <a:endParaRPr lang="fa-IR" dirty="0"/>
          </a:p>
        </p:txBody>
      </p:sp>
      <p:sp>
        <p:nvSpPr>
          <p:cNvPr id="3" name="Content Placeholder 2"/>
          <p:cNvSpPr>
            <a:spLocks noGrp="1"/>
          </p:cNvSpPr>
          <p:nvPr>
            <p:ph idx="1"/>
          </p:nvPr>
        </p:nvSpPr>
        <p:spPr>
          <a:xfrm>
            <a:off x="533400" y="2222286"/>
            <a:ext cx="8000999" cy="4407113"/>
          </a:xfrm>
        </p:spPr>
        <p:txBody>
          <a:bodyPr>
            <a:normAutofit/>
          </a:bodyPr>
          <a:lstStyle/>
          <a:p>
            <a:pPr lvl="0" algn="just">
              <a:lnSpc>
                <a:spcPct val="150000"/>
              </a:lnSpc>
              <a:buFontTx/>
              <a:buChar char="-"/>
            </a:pPr>
            <a:r>
              <a:rPr lang="fa-IR" dirty="0" smtClean="0"/>
              <a:t>کمک </a:t>
            </a:r>
            <a:r>
              <a:rPr lang="fa-IR" dirty="0"/>
              <a:t>به یادآوری وارتباط با منابع حمایتی مانند خانواده، دوستان و سازمان های امدادی </a:t>
            </a:r>
            <a:endParaRPr lang="fa-IR" dirty="0" smtClean="0"/>
          </a:p>
          <a:p>
            <a:pPr lvl="0" algn="just">
              <a:lnSpc>
                <a:spcPct val="150000"/>
              </a:lnSpc>
              <a:buFontTx/>
              <a:buChar char="-"/>
            </a:pPr>
            <a:r>
              <a:rPr lang="fa-IR" dirty="0" smtClean="0"/>
              <a:t>حفظ </a:t>
            </a:r>
            <a:r>
              <a:rPr lang="fa-IR" dirty="0"/>
              <a:t>احترام به حریم خصوصی فرد و عدم تحت فشار قرار دادن وی برای ابراز احساسات و توجه به تفاوت های </a:t>
            </a:r>
            <a:r>
              <a:rPr lang="fa-IR" dirty="0" smtClean="0"/>
              <a:t>فرهنگی</a:t>
            </a:r>
          </a:p>
          <a:p>
            <a:pPr lvl="0" algn="just">
              <a:lnSpc>
                <a:spcPct val="150000"/>
              </a:lnSpc>
              <a:buFontTx/>
              <a:buChar char="-"/>
            </a:pPr>
            <a:r>
              <a:rPr lang="fa-IR" dirty="0" smtClean="0"/>
              <a:t>شناسایی </a:t>
            </a:r>
            <a:r>
              <a:rPr lang="fa-IR" dirty="0"/>
              <a:t>افراد با نیاز های ویژه(: افسردگی و اضطراب شدید و </a:t>
            </a:r>
            <a:r>
              <a:rPr lang="en-US" dirty="0"/>
              <a:t>PTSD</a:t>
            </a:r>
            <a:r>
              <a:rPr lang="fa-IR" dirty="0"/>
              <a:t>) و ارجاع آنها به </a:t>
            </a:r>
            <a:r>
              <a:rPr lang="fa-IR" dirty="0" smtClean="0"/>
              <a:t>متخصصان(روانپزشک، </a:t>
            </a:r>
            <a:r>
              <a:rPr lang="fa-IR" dirty="0"/>
              <a:t>روانشناس، مددکار اجتماعی و</a:t>
            </a:r>
            <a:r>
              <a:rPr lang="fa-IR" dirty="0" smtClean="0"/>
              <a:t>...)</a:t>
            </a:r>
          </a:p>
          <a:p>
            <a:pPr lvl="0" algn="just">
              <a:lnSpc>
                <a:spcPct val="150000"/>
              </a:lnSpc>
              <a:buFontTx/>
              <a:buChar char="-"/>
            </a:pPr>
            <a:r>
              <a:rPr lang="fa-IR" dirty="0" smtClean="0"/>
              <a:t>آموزش </a:t>
            </a:r>
            <a:r>
              <a:rPr lang="fa-IR" dirty="0"/>
              <a:t>و ارائه اطلاعات دقیق و صادقانه به افراد برای افزایش آگاهی درباره واکنش های طبیعی در بلایا و راهکار های مقابله </a:t>
            </a:r>
            <a:endParaRPr lang="en-US" dirty="0"/>
          </a:p>
          <a:p>
            <a:endParaRPr lang="fa-IR" dirty="0"/>
          </a:p>
        </p:txBody>
      </p:sp>
    </p:spTree>
    <p:extLst>
      <p:ext uri="{BB962C8B-B14F-4D97-AF65-F5344CB8AC3E}">
        <p14:creationId xmlns:p14="http://schemas.microsoft.com/office/powerpoint/2010/main" val="41096450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0"/>
            <a:ext cx="7524003" cy="970450"/>
          </a:xfrm>
        </p:spPr>
        <p:txBody>
          <a:bodyPr/>
          <a:lstStyle/>
          <a:p>
            <a:pPr algn="ctr"/>
            <a:r>
              <a:rPr lang="fa-IR" dirty="0" smtClean="0"/>
              <a:t>اهمیت خودمراقبتی </a:t>
            </a:r>
            <a:r>
              <a:rPr lang="fa-IR" dirty="0"/>
              <a:t>پرستاران در شرایط بحران و بلایا</a:t>
            </a:r>
          </a:p>
        </p:txBody>
      </p:sp>
      <p:sp>
        <p:nvSpPr>
          <p:cNvPr id="3" name="Content Placeholder 2"/>
          <p:cNvSpPr>
            <a:spLocks noGrp="1"/>
          </p:cNvSpPr>
          <p:nvPr>
            <p:ph idx="1"/>
          </p:nvPr>
        </p:nvSpPr>
        <p:spPr>
          <a:xfrm>
            <a:off x="381000" y="2057400"/>
            <a:ext cx="8305799" cy="4572000"/>
          </a:xfrm>
        </p:spPr>
        <p:txBody>
          <a:bodyPr>
            <a:normAutofit fontScale="85000" lnSpcReduction="10000"/>
          </a:bodyPr>
          <a:lstStyle/>
          <a:p>
            <a:pPr algn="just">
              <a:lnSpc>
                <a:spcPct val="150000"/>
              </a:lnSpc>
              <a:buFontTx/>
              <a:buChar char="-"/>
            </a:pPr>
            <a:r>
              <a:rPr lang="fa-IR" dirty="0" smtClean="0"/>
              <a:t>پرستاران </a:t>
            </a:r>
            <a:r>
              <a:rPr lang="fa-IR" dirty="0"/>
              <a:t>به عنوان نیروهای اصلی ارائه دهنده مراقبت در بلایا و بحران ها، در معرض فشارهای جسمی و روانی بسیار بالایی قرار دارند. </a:t>
            </a:r>
            <a:endParaRPr lang="fa-IR" dirty="0" smtClean="0"/>
          </a:p>
          <a:p>
            <a:pPr algn="just">
              <a:lnSpc>
                <a:spcPct val="150000"/>
              </a:lnSpc>
              <a:buFontTx/>
              <a:buChar char="-"/>
            </a:pPr>
            <a:r>
              <a:rPr lang="fa-IR" dirty="0" smtClean="0"/>
              <a:t>مواجهه </a:t>
            </a:r>
            <a:r>
              <a:rPr lang="fa-IR" dirty="0"/>
              <a:t>مکرر با درد، رنج، مرگ و ناتوانی بیماران، شرایط سخت محیطی، ساعات کار طولانی و کمبود منابع، می تواند باعث فرسودگی شغلی، استرس مزمن و آسیب های روانی شود. </a:t>
            </a:r>
            <a:endParaRPr lang="fa-IR" dirty="0" smtClean="0"/>
          </a:p>
          <a:p>
            <a:pPr algn="just">
              <a:lnSpc>
                <a:spcPct val="150000"/>
              </a:lnSpc>
              <a:buFontTx/>
              <a:buChar char="-"/>
            </a:pPr>
            <a:r>
              <a:rPr lang="fa-IR" dirty="0" smtClean="0"/>
              <a:t>حفظ </a:t>
            </a:r>
            <a:r>
              <a:rPr lang="fa-IR" dirty="0"/>
              <a:t>سلامت روان و جسم پرستاران نه تنها برای خودشان حیاتی است، بلکه تاثیر مستقیمی بر کیفیت مراقبت و ایمنی بیماران دارد. </a:t>
            </a:r>
            <a:endParaRPr lang="fa-IR" dirty="0" smtClean="0"/>
          </a:p>
          <a:p>
            <a:pPr algn="just">
              <a:lnSpc>
                <a:spcPct val="150000"/>
              </a:lnSpc>
              <a:buFontTx/>
              <a:buChar char="-"/>
            </a:pPr>
            <a:r>
              <a:rPr lang="fa-IR" dirty="0" smtClean="0"/>
              <a:t>پرستارانی </a:t>
            </a:r>
            <a:r>
              <a:rPr lang="fa-IR" dirty="0"/>
              <a:t>که از سلامت روانی و جسمی مناسبی برخوردار باشند، قادرند بهتر به بیماران کمک کنند، اشتباهات کمتری مرتکب شوند و در طولانی مدت در حرفه خود پایدار بمانند. </a:t>
            </a:r>
            <a:endParaRPr lang="fa-IR" dirty="0" smtClean="0"/>
          </a:p>
          <a:p>
            <a:pPr algn="just">
              <a:lnSpc>
                <a:spcPct val="150000"/>
              </a:lnSpc>
              <a:buFontTx/>
              <a:buChar char="-"/>
            </a:pPr>
            <a:r>
              <a:rPr lang="fa-IR" dirty="0" smtClean="0"/>
              <a:t>حمایت </a:t>
            </a:r>
            <a:r>
              <a:rPr lang="fa-IR" dirty="0"/>
              <a:t>فردی و سازمانی در این زمینه باید همزمان و پیوسته باشد تا سلامت کلی نظام مراقبتی حفظ شود. </a:t>
            </a:r>
          </a:p>
        </p:txBody>
      </p:sp>
    </p:spTree>
    <p:extLst>
      <p:ext uri="{BB962C8B-B14F-4D97-AF65-F5344CB8AC3E}">
        <p14:creationId xmlns:p14="http://schemas.microsoft.com/office/powerpoint/2010/main" val="32746996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0"/>
            <a:ext cx="7524003" cy="970450"/>
          </a:xfrm>
        </p:spPr>
        <p:txBody>
          <a:bodyPr/>
          <a:lstStyle/>
          <a:p>
            <a:pPr algn="ctr"/>
            <a:r>
              <a:rPr lang="fa-IR" dirty="0"/>
              <a:t>خودمراقبتی پرستاران در شرایط بحران و بلایا</a:t>
            </a:r>
          </a:p>
        </p:txBody>
      </p:sp>
      <p:sp>
        <p:nvSpPr>
          <p:cNvPr id="3" name="Content Placeholder 2"/>
          <p:cNvSpPr>
            <a:spLocks noGrp="1"/>
          </p:cNvSpPr>
          <p:nvPr>
            <p:ph idx="1"/>
          </p:nvPr>
        </p:nvSpPr>
        <p:spPr>
          <a:xfrm>
            <a:off x="381000" y="1732450"/>
            <a:ext cx="8305799" cy="4896950"/>
          </a:xfrm>
        </p:spPr>
        <p:txBody>
          <a:bodyPr>
            <a:normAutofit/>
          </a:bodyPr>
          <a:lstStyle/>
          <a:p>
            <a:pPr algn="just">
              <a:lnSpc>
                <a:spcPct val="150000"/>
              </a:lnSpc>
            </a:pPr>
            <a:r>
              <a:rPr lang="fa-IR" b="1" dirty="0"/>
              <a:t>عوامل استرس زای محیط کار پرستاران در بحران:</a:t>
            </a:r>
            <a:endParaRPr lang="en-US" dirty="0"/>
          </a:p>
          <a:p>
            <a:pPr lvl="0" algn="just">
              <a:lnSpc>
                <a:spcPct val="150000"/>
              </a:lnSpc>
              <a:buFontTx/>
              <a:buChar char="-"/>
            </a:pPr>
            <a:r>
              <a:rPr lang="fa-IR" dirty="0" smtClean="0"/>
              <a:t>تماس </a:t>
            </a:r>
            <a:r>
              <a:rPr lang="fa-IR" dirty="0"/>
              <a:t>مستقیم با مصدومان و فوتی </a:t>
            </a:r>
            <a:r>
              <a:rPr lang="fa-IR" dirty="0" smtClean="0"/>
              <a:t>ها</a:t>
            </a:r>
            <a:endParaRPr lang="fa-IR" dirty="0"/>
          </a:p>
          <a:p>
            <a:pPr lvl="0" algn="just">
              <a:lnSpc>
                <a:spcPct val="150000"/>
              </a:lnSpc>
              <a:buFontTx/>
              <a:buChar char="-"/>
            </a:pPr>
            <a:r>
              <a:rPr lang="fa-IR" dirty="0" smtClean="0"/>
              <a:t>کار </a:t>
            </a:r>
            <a:r>
              <a:rPr lang="fa-IR" dirty="0"/>
              <a:t>در شرایط پرخطر و </a:t>
            </a:r>
            <a:r>
              <a:rPr lang="fa-IR" dirty="0" smtClean="0"/>
              <a:t>ناامن</a:t>
            </a:r>
            <a:endParaRPr lang="fa-IR" dirty="0"/>
          </a:p>
          <a:p>
            <a:pPr lvl="0" algn="just">
              <a:lnSpc>
                <a:spcPct val="150000"/>
              </a:lnSpc>
              <a:buFontTx/>
              <a:buChar char="-"/>
            </a:pPr>
            <a:r>
              <a:rPr lang="fa-IR" dirty="0" smtClean="0"/>
              <a:t>عدم </a:t>
            </a:r>
            <a:r>
              <a:rPr lang="fa-IR" dirty="0"/>
              <a:t>قطعیت درباره آینده و منابع </a:t>
            </a:r>
            <a:r>
              <a:rPr lang="fa-IR" dirty="0" smtClean="0"/>
              <a:t>محدود</a:t>
            </a:r>
            <a:endParaRPr lang="fa-IR" dirty="0"/>
          </a:p>
          <a:p>
            <a:pPr lvl="0" algn="just">
              <a:lnSpc>
                <a:spcPct val="150000"/>
              </a:lnSpc>
              <a:buFontTx/>
              <a:buChar char="-"/>
            </a:pPr>
            <a:r>
              <a:rPr lang="fa-IR" dirty="0" smtClean="0"/>
              <a:t>فشار </a:t>
            </a:r>
            <a:r>
              <a:rPr lang="fa-IR" dirty="0"/>
              <a:t>برای تصمیم گیری سریع و </a:t>
            </a:r>
            <a:r>
              <a:rPr lang="fa-IR" dirty="0" smtClean="0"/>
              <a:t>درست</a:t>
            </a:r>
            <a:endParaRPr lang="fa-IR" dirty="0"/>
          </a:p>
          <a:p>
            <a:pPr lvl="0" algn="just">
              <a:lnSpc>
                <a:spcPct val="150000"/>
              </a:lnSpc>
              <a:buFontTx/>
              <a:buChar char="-"/>
            </a:pPr>
            <a:r>
              <a:rPr lang="fa-IR" dirty="0" smtClean="0"/>
              <a:t>تضاد بین مسئولیت حرفه ای و محدودیت های عملی</a:t>
            </a:r>
          </a:p>
          <a:p>
            <a:pPr lvl="0" algn="just">
              <a:lnSpc>
                <a:spcPct val="150000"/>
              </a:lnSpc>
              <a:buFontTx/>
              <a:buChar char="-"/>
            </a:pPr>
            <a:r>
              <a:rPr lang="fa-IR" dirty="0" smtClean="0"/>
              <a:t>تجارب </a:t>
            </a:r>
            <a:r>
              <a:rPr lang="fa-IR" dirty="0"/>
              <a:t>شخصی آسیب زا و مشکلات روانشناختی قبلی</a:t>
            </a:r>
            <a:endParaRPr lang="en-US" dirty="0"/>
          </a:p>
        </p:txBody>
      </p:sp>
    </p:spTree>
    <p:extLst>
      <p:ext uri="{BB962C8B-B14F-4D97-AF65-F5344CB8AC3E}">
        <p14:creationId xmlns:p14="http://schemas.microsoft.com/office/powerpoint/2010/main" val="33910957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490" y="381000"/>
            <a:ext cx="7524003" cy="970450"/>
          </a:xfrm>
        </p:spPr>
        <p:txBody>
          <a:bodyPr/>
          <a:lstStyle/>
          <a:p>
            <a:pPr algn="just"/>
            <a:r>
              <a:rPr lang="fa-IR" dirty="0"/>
              <a:t>علائم فرسودگی شغلی در </a:t>
            </a:r>
            <a:r>
              <a:rPr lang="fa-IR" dirty="0" smtClean="0"/>
              <a:t>پرستاران</a:t>
            </a:r>
            <a:endParaRPr lang="en-US" dirty="0">
              <a:effectLst/>
            </a:endParaRPr>
          </a:p>
        </p:txBody>
      </p:sp>
      <p:sp>
        <p:nvSpPr>
          <p:cNvPr id="3" name="Content Placeholder 2"/>
          <p:cNvSpPr>
            <a:spLocks noGrp="1"/>
          </p:cNvSpPr>
          <p:nvPr>
            <p:ph idx="1"/>
          </p:nvPr>
        </p:nvSpPr>
        <p:spPr>
          <a:xfrm>
            <a:off x="381000" y="1732450"/>
            <a:ext cx="8305799" cy="4896950"/>
          </a:xfrm>
        </p:spPr>
        <p:txBody>
          <a:bodyPr>
            <a:normAutofit/>
          </a:bodyPr>
          <a:lstStyle/>
          <a:p>
            <a:r>
              <a:rPr lang="fa-IR" dirty="0" smtClean="0"/>
              <a:t>احساس </a:t>
            </a:r>
            <a:r>
              <a:rPr lang="fa-IR" dirty="0"/>
              <a:t>خستگی شدید جسمی و </a:t>
            </a:r>
            <a:r>
              <a:rPr lang="fa-IR" dirty="0" smtClean="0"/>
              <a:t>ذهنی</a:t>
            </a:r>
          </a:p>
          <a:p>
            <a:r>
              <a:rPr lang="fa-IR" dirty="0" smtClean="0"/>
              <a:t> </a:t>
            </a:r>
            <a:r>
              <a:rPr lang="fa-IR" dirty="0"/>
              <a:t>کاهش انگیزه و رضایت </a:t>
            </a:r>
            <a:r>
              <a:rPr lang="fa-IR" dirty="0" smtClean="0"/>
              <a:t>شغلی</a:t>
            </a:r>
          </a:p>
          <a:p>
            <a:r>
              <a:rPr lang="fa-IR" dirty="0" smtClean="0"/>
              <a:t> </a:t>
            </a:r>
            <a:r>
              <a:rPr lang="fa-IR" dirty="0"/>
              <a:t>احساس اضطراب و </a:t>
            </a:r>
            <a:r>
              <a:rPr lang="fa-IR" dirty="0" smtClean="0"/>
              <a:t>افسردگی</a:t>
            </a:r>
          </a:p>
          <a:p>
            <a:r>
              <a:rPr lang="fa-IR" dirty="0" smtClean="0"/>
              <a:t>مشکلات </a:t>
            </a:r>
            <a:r>
              <a:rPr lang="fa-IR" dirty="0"/>
              <a:t>خواب </a:t>
            </a:r>
            <a:endParaRPr lang="fa-IR" dirty="0" smtClean="0"/>
          </a:p>
          <a:p>
            <a:r>
              <a:rPr lang="fa-IR" dirty="0" smtClean="0"/>
              <a:t> </a:t>
            </a:r>
            <a:r>
              <a:rPr lang="fa-IR" dirty="0"/>
              <a:t>اختلالات روان تنی(: سردرد، درد های عضلانی و</a:t>
            </a:r>
            <a:r>
              <a:rPr lang="fa-IR" dirty="0" smtClean="0"/>
              <a:t>...)</a:t>
            </a:r>
          </a:p>
          <a:p>
            <a:r>
              <a:rPr lang="fa-IR" dirty="0" smtClean="0"/>
              <a:t> </a:t>
            </a:r>
            <a:r>
              <a:rPr lang="fa-IR" dirty="0"/>
              <a:t>کاهش تمرکز و احتمال بروز اشتباهات </a:t>
            </a:r>
            <a:r>
              <a:rPr lang="fa-IR" dirty="0" smtClean="0"/>
              <a:t>شغلی</a:t>
            </a:r>
          </a:p>
          <a:p>
            <a:r>
              <a:rPr lang="fa-IR" dirty="0" smtClean="0"/>
              <a:t> </a:t>
            </a:r>
            <a:r>
              <a:rPr lang="fa-IR" dirty="0"/>
              <a:t>انزوای اجتماعی </a:t>
            </a:r>
            <a:endParaRPr lang="fa-IR" dirty="0" smtClean="0"/>
          </a:p>
          <a:p>
            <a:r>
              <a:rPr lang="fa-IR" dirty="0" smtClean="0"/>
              <a:t>کاهش </a:t>
            </a:r>
            <a:r>
              <a:rPr lang="fa-IR" dirty="0"/>
              <a:t>کیفیت زندگی</a:t>
            </a:r>
            <a:endParaRPr lang="en-US" dirty="0">
              <a:effectLst/>
            </a:endParaRPr>
          </a:p>
        </p:txBody>
      </p:sp>
    </p:spTree>
    <p:extLst>
      <p:ext uri="{BB962C8B-B14F-4D97-AF65-F5344CB8AC3E}">
        <p14:creationId xmlns:p14="http://schemas.microsoft.com/office/powerpoint/2010/main" val="15439463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490" y="381000"/>
            <a:ext cx="7524003" cy="970450"/>
          </a:xfrm>
        </p:spPr>
        <p:txBody>
          <a:bodyPr/>
          <a:lstStyle/>
          <a:p>
            <a:pPr algn="just"/>
            <a:r>
              <a:rPr lang="fa-IR" dirty="0"/>
              <a:t>اصول و روش های خود مراقبتی </a:t>
            </a:r>
            <a:r>
              <a:rPr lang="fa-IR" dirty="0" smtClean="0"/>
              <a:t>موثر</a:t>
            </a:r>
            <a:endParaRPr lang="en-US" dirty="0">
              <a:effectLst/>
            </a:endParaRPr>
          </a:p>
        </p:txBody>
      </p:sp>
      <p:sp>
        <p:nvSpPr>
          <p:cNvPr id="3" name="Content Placeholder 2"/>
          <p:cNvSpPr>
            <a:spLocks noGrp="1"/>
          </p:cNvSpPr>
          <p:nvPr>
            <p:ph idx="1"/>
          </p:nvPr>
        </p:nvSpPr>
        <p:spPr>
          <a:xfrm>
            <a:off x="381000" y="1732450"/>
            <a:ext cx="8305799" cy="4896950"/>
          </a:xfrm>
        </p:spPr>
        <p:txBody>
          <a:bodyPr>
            <a:normAutofit/>
          </a:bodyPr>
          <a:lstStyle/>
          <a:p>
            <a:pPr lvl="0" algn="just">
              <a:lnSpc>
                <a:spcPct val="150000"/>
              </a:lnSpc>
            </a:pPr>
            <a:r>
              <a:rPr lang="fa-IR" b="1" dirty="0"/>
              <a:t>شناخت و پذیرش احساسات: </a:t>
            </a:r>
            <a:r>
              <a:rPr lang="fa-IR" dirty="0"/>
              <a:t>درک این نکته که احساس خستگی، ناراحتی یا اضطراب در چنین شرایطی طبیعی است، اولین گام مهم در خود مراقبتی است. انکار این احساسات میتواند باعث پیچیده تر شدن شرایط شود.</a:t>
            </a:r>
            <a:endParaRPr lang="en-US" dirty="0"/>
          </a:p>
          <a:p>
            <a:pPr lvl="0" algn="just">
              <a:lnSpc>
                <a:spcPct val="150000"/>
              </a:lnSpc>
            </a:pPr>
            <a:r>
              <a:rPr lang="fa-IR" b="1" dirty="0"/>
              <a:t>انجام تکنیک هایی در جهت کاهش و رفع افکار مزاحم، بیش برانگیختگی و اجتناب</a:t>
            </a:r>
            <a:endParaRPr lang="en-US" dirty="0"/>
          </a:p>
          <a:p>
            <a:pPr lvl="0" algn="just">
              <a:lnSpc>
                <a:spcPct val="150000"/>
              </a:lnSpc>
            </a:pPr>
            <a:r>
              <a:rPr lang="fa-IR" b="1" dirty="0"/>
              <a:t>تنفس عمیق و تکنیک های آرام سازی : </a:t>
            </a:r>
            <a:r>
              <a:rPr lang="fa-IR" dirty="0"/>
              <a:t>تمرین تنفس دیافراگمی، مدیتیشن و تکنیک های ذهن آگاهی می تواند به کاهش اضطراب کمک کند. </a:t>
            </a:r>
            <a:endParaRPr lang="en-US" dirty="0"/>
          </a:p>
          <a:p>
            <a:pPr lvl="0" algn="just">
              <a:lnSpc>
                <a:spcPct val="150000"/>
              </a:lnSpc>
            </a:pPr>
            <a:r>
              <a:rPr lang="fa-IR" b="1" dirty="0"/>
              <a:t>تعیین مرز های کاری و استراحت منظم: </a:t>
            </a:r>
            <a:r>
              <a:rPr lang="fa-IR" dirty="0"/>
              <a:t>حتی در شرایط بحران، تلاش برای داشتن بازه های کوتاه استراحت و تغذیه مناسب بسیار مهم است. مرزگذاری بین وظایف کاری و زمان شخصی به حفظ انرژی و سلامت روان کمک می کند. </a:t>
            </a:r>
            <a:endParaRPr lang="en-US" dirty="0"/>
          </a:p>
        </p:txBody>
      </p:sp>
    </p:spTree>
    <p:extLst>
      <p:ext uri="{BB962C8B-B14F-4D97-AF65-F5344CB8AC3E}">
        <p14:creationId xmlns:p14="http://schemas.microsoft.com/office/powerpoint/2010/main" val="42372034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490" y="381000"/>
            <a:ext cx="7524003" cy="970450"/>
          </a:xfrm>
        </p:spPr>
        <p:txBody>
          <a:bodyPr/>
          <a:lstStyle/>
          <a:p>
            <a:pPr algn="just"/>
            <a:r>
              <a:rPr lang="fa-IR" dirty="0"/>
              <a:t>اصول و روش های خود مراقبتی </a:t>
            </a:r>
            <a:r>
              <a:rPr lang="fa-IR" dirty="0" smtClean="0"/>
              <a:t>موثر</a:t>
            </a:r>
            <a:endParaRPr lang="en-US" dirty="0">
              <a:effectLst/>
            </a:endParaRPr>
          </a:p>
        </p:txBody>
      </p:sp>
      <p:sp>
        <p:nvSpPr>
          <p:cNvPr id="3" name="Content Placeholder 2"/>
          <p:cNvSpPr>
            <a:spLocks noGrp="1"/>
          </p:cNvSpPr>
          <p:nvPr>
            <p:ph idx="1"/>
          </p:nvPr>
        </p:nvSpPr>
        <p:spPr>
          <a:xfrm>
            <a:off x="390099" y="1961050"/>
            <a:ext cx="8305799" cy="4896950"/>
          </a:xfrm>
        </p:spPr>
        <p:txBody>
          <a:bodyPr>
            <a:normAutofit/>
          </a:bodyPr>
          <a:lstStyle/>
          <a:p>
            <a:pPr lvl="0" algn="just">
              <a:lnSpc>
                <a:spcPct val="150000"/>
              </a:lnSpc>
            </a:pPr>
            <a:r>
              <a:rPr lang="fa-IR" b="1" dirty="0" smtClean="0"/>
              <a:t>حفظ </a:t>
            </a:r>
            <a:r>
              <a:rPr lang="fa-IR" b="1" dirty="0"/>
              <a:t>ارتباطات اجتماعی:</a:t>
            </a:r>
            <a:r>
              <a:rPr lang="fa-IR" dirty="0"/>
              <a:t> صحبت با همکاران، خانواده و دوستان، به اشتراک گذاشتن تجربیات و دریافت حمایت عاطفی، فشار روانی را کاهش می دهد و احساس تنهایی را از بین می برد. </a:t>
            </a:r>
            <a:endParaRPr lang="en-US" dirty="0"/>
          </a:p>
          <a:p>
            <a:pPr lvl="0" algn="just">
              <a:lnSpc>
                <a:spcPct val="150000"/>
              </a:lnSpc>
            </a:pPr>
            <a:r>
              <a:rPr lang="fa-IR" b="1" dirty="0"/>
              <a:t>ورزش و فعالیت بدنی: </a:t>
            </a:r>
            <a:r>
              <a:rPr lang="fa-IR" dirty="0"/>
              <a:t>فعالیت های فیزیکی مانند پیاده روی، یوگا و ورزش های سبک می تواند به بهبود خلق و کاهش استرس کمک کند.</a:t>
            </a:r>
            <a:endParaRPr lang="en-US" dirty="0"/>
          </a:p>
          <a:p>
            <a:pPr lvl="0" algn="just">
              <a:lnSpc>
                <a:spcPct val="150000"/>
              </a:lnSpc>
            </a:pPr>
            <a:r>
              <a:rPr lang="fa-IR" b="1" dirty="0"/>
              <a:t>تغذیه سالم و خواب کافی: </a:t>
            </a:r>
            <a:r>
              <a:rPr lang="fa-IR" dirty="0"/>
              <a:t>خوردن غذاهای مقوی و خواب منظم، پایه های سلامت جسم و روان هستند که در شرایط بحرانی نباید نادیده گرفته شود. </a:t>
            </a:r>
            <a:endParaRPr lang="en-US" dirty="0"/>
          </a:p>
          <a:p>
            <a:pPr lvl="0" algn="just">
              <a:lnSpc>
                <a:spcPct val="150000"/>
              </a:lnSpc>
            </a:pPr>
            <a:r>
              <a:rPr lang="fa-IR" b="1" dirty="0"/>
              <a:t>درخواست کمک حرفه ای در صورت نیاز: </a:t>
            </a:r>
            <a:r>
              <a:rPr lang="fa-IR" dirty="0"/>
              <a:t>در صورت بروز علائم شدید اضطراب، افسردگی یا فرسودگی مراجعه به روانپزشک و روانشناس بسیار ضروری است. این اقدام نه تنها نشانه ضعف نیست بلکه نشانه هوشمندی و مراقبت از خود است. </a:t>
            </a:r>
            <a:endParaRPr lang="en-US" dirty="0"/>
          </a:p>
          <a:p>
            <a:endParaRPr lang="en-US" dirty="0">
              <a:effectLst/>
            </a:endParaRPr>
          </a:p>
        </p:txBody>
      </p:sp>
    </p:spTree>
    <p:extLst>
      <p:ext uri="{BB962C8B-B14F-4D97-AF65-F5344CB8AC3E}">
        <p14:creationId xmlns:p14="http://schemas.microsoft.com/office/powerpoint/2010/main" val="1906915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9996" y="533400"/>
            <a:ext cx="7524003" cy="970450"/>
          </a:xfrm>
        </p:spPr>
        <p:txBody>
          <a:bodyPr/>
          <a:lstStyle/>
          <a:p>
            <a:pPr algn="ctr"/>
            <a:r>
              <a:rPr lang="fa-IR" dirty="0" smtClean="0"/>
              <a:t>تکنیک </a:t>
            </a:r>
            <a:r>
              <a:rPr lang="fa-IR" dirty="0"/>
              <a:t>های </a:t>
            </a:r>
            <a:r>
              <a:rPr lang="fa-IR" dirty="0" smtClean="0"/>
              <a:t>مدیریت استرس</a:t>
            </a:r>
            <a:endParaRPr lang="fa-IR" dirty="0"/>
          </a:p>
        </p:txBody>
      </p:sp>
      <p:sp>
        <p:nvSpPr>
          <p:cNvPr id="3" name="Content Placeholder 2"/>
          <p:cNvSpPr>
            <a:spLocks noGrp="1"/>
          </p:cNvSpPr>
          <p:nvPr>
            <p:ph idx="1"/>
          </p:nvPr>
        </p:nvSpPr>
        <p:spPr>
          <a:xfrm>
            <a:off x="609601" y="2222287"/>
            <a:ext cx="7724400" cy="3636510"/>
          </a:xfrm>
        </p:spPr>
        <p:txBody>
          <a:bodyPr/>
          <a:lstStyle/>
          <a:p>
            <a:pPr lvl="0">
              <a:lnSpc>
                <a:spcPct val="150000"/>
              </a:lnSpc>
            </a:pPr>
            <a:r>
              <a:rPr lang="fa-IR" b="1" dirty="0"/>
              <a:t>تنفس عمیق و آرام(دیافراگمی</a:t>
            </a:r>
            <a:r>
              <a:rPr lang="fa-IR" b="1" dirty="0" smtClean="0"/>
              <a:t>): 6-4-4 ، 5 دقیقه،  روزی دو سه بار</a:t>
            </a:r>
            <a:endParaRPr lang="en-US" dirty="0"/>
          </a:p>
          <a:p>
            <a:pPr lvl="0">
              <a:lnSpc>
                <a:spcPct val="150000"/>
              </a:lnSpc>
            </a:pPr>
            <a:r>
              <a:rPr lang="fa-IR" b="1" dirty="0"/>
              <a:t>تکنیک </a:t>
            </a:r>
            <a:r>
              <a:rPr lang="fa-IR" b="1" dirty="0" smtClean="0"/>
              <a:t>ذهن </a:t>
            </a:r>
            <a:r>
              <a:rPr lang="fa-IR" b="1" dirty="0"/>
              <a:t>آگاهی(</a:t>
            </a:r>
            <a:r>
              <a:rPr lang="en-US" b="1" dirty="0"/>
              <a:t>mindfulness</a:t>
            </a:r>
            <a:r>
              <a:rPr lang="fa-IR" b="1" dirty="0" smtClean="0"/>
              <a:t>):</a:t>
            </a:r>
            <a:endParaRPr lang="en-US" dirty="0"/>
          </a:p>
          <a:p>
            <a:pPr>
              <a:buAutoNum type="arabicPeriod"/>
            </a:pPr>
            <a:r>
              <a:rPr lang="fa-IR" dirty="0" smtClean="0"/>
              <a:t>تکنیک 5-4-3-2-1 </a:t>
            </a:r>
            <a:r>
              <a:rPr lang="fa-IR" dirty="0" smtClean="0"/>
              <a:t>(فاصله گرفتن از افکار بحرانی و بازگرداندن </a:t>
            </a:r>
            <a:r>
              <a:rPr lang="fa-IR" dirty="0" smtClean="0"/>
              <a:t>توجه </a:t>
            </a:r>
            <a:r>
              <a:rPr lang="fa-IR" dirty="0" smtClean="0"/>
              <a:t>به اینجا و اکنون)</a:t>
            </a:r>
            <a:endParaRPr lang="fa-IR" dirty="0" smtClean="0"/>
          </a:p>
          <a:p>
            <a:pPr>
              <a:buAutoNum type="arabicPeriod"/>
            </a:pPr>
            <a:r>
              <a:rPr lang="fa-IR" dirty="0" smtClean="0"/>
              <a:t>اسکن بدن(آزادکردن تنش های پنهان)</a:t>
            </a:r>
          </a:p>
          <a:p>
            <a:pPr>
              <a:buAutoNum type="arabicPeriod"/>
            </a:pPr>
            <a:r>
              <a:rPr lang="fa-IR" dirty="0" smtClean="0"/>
              <a:t>تکنیک لنگر(اتصال به لحظه ی حال)</a:t>
            </a:r>
          </a:p>
          <a:p>
            <a:pPr>
              <a:buAutoNum type="arabicPeriod"/>
            </a:pPr>
            <a:r>
              <a:rPr lang="fa-IR" dirty="0" smtClean="0"/>
              <a:t>جملات آرام بخش(خروج مغز از حالت هشدار)</a:t>
            </a:r>
          </a:p>
          <a:p>
            <a:pPr>
              <a:buAutoNum type="arabicPeriod"/>
            </a:pPr>
            <a:endParaRPr lang="fa-IR" dirty="0" smtClean="0"/>
          </a:p>
          <a:p>
            <a:pPr>
              <a:buAutoNum type="arabicPeriod"/>
            </a:pPr>
            <a:endParaRPr lang="fa-IR" dirty="0"/>
          </a:p>
        </p:txBody>
      </p:sp>
    </p:spTree>
    <p:extLst>
      <p:ext uri="{BB962C8B-B14F-4D97-AF65-F5344CB8AC3E}">
        <p14:creationId xmlns:p14="http://schemas.microsoft.com/office/powerpoint/2010/main" val="15398561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9996" y="533400"/>
            <a:ext cx="7524003" cy="970450"/>
          </a:xfrm>
        </p:spPr>
        <p:txBody>
          <a:bodyPr/>
          <a:lstStyle/>
          <a:p>
            <a:pPr algn="ctr"/>
            <a:r>
              <a:rPr lang="fa-IR" dirty="0" smtClean="0"/>
              <a:t>تکنیک </a:t>
            </a:r>
            <a:r>
              <a:rPr lang="fa-IR" dirty="0"/>
              <a:t>های </a:t>
            </a:r>
            <a:r>
              <a:rPr lang="fa-IR" dirty="0" smtClean="0"/>
              <a:t>مدیریت استرس</a:t>
            </a:r>
            <a:endParaRPr lang="fa-IR" dirty="0"/>
          </a:p>
        </p:txBody>
      </p:sp>
      <p:sp>
        <p:nvSpPr>
          <p:cNvPr id="3" name="Content Placeholder 2"/>
          <p:cNvSpPr>
            <a:spLocks noGrp="1"/>
          </p:cNvSpPr>
          <p:nvPr>
            <p:ph idx="1"/>
          </p:nvPr>
        </p:nvSpPr>
        <p:spPr>
          <a:xfrm>
            <a:off x="809996" y="2667000"/>
            <a:ext cx="7524003" cy="3636510"/>
          </a:xfrm>
        </p:spPr>
        <p:txBody>
          <a:bodyPr>
            <a:normAutofit fontScale="85000" lnSpcReduction="20000"/>
          </a:bodyPr>
          <a:lstStyle/>
          <a:p>
            <a:pPr lvl="0">
              <a:lnSpc>
                <a:spcPct val="150000"/>
              </a:lnSpc>
            </a:pPr>
            <a:r>
              <a:rPr lang="fa-IR" sz="2100" b="1" dirty="0" smtClean="0"/>
              <a:t>ریلکسیشن </a:t>
            </a:r>
            <a:r>
              <a:rPr lang="fa-IR" sz="2100" b="1" dirty="0"/>
              <a:t>عضلانی </a:t>
            </a:r>
            <a:endParaRPr lang="en-US" sz="2100" dirty="0"/>
          </a:p>
          <a:p>
            <a:pPr lvl="0">
              <a:lnSpc>
                <a:spcPct val="150000"/>
              </a:lnSpc>
            </a:pPr>
            <a:r>
              <a:rPr lang="fa-IR" sz="2100" b="1" dirty="0"/>
              <a:t>تصویرسازی </a:t>
            </a:r>
            <a:r>
              <a:rPr lang="fa-IR" sz="2100" b="1" dirty="0" smtClean="0"/>
              <a:t>ذهنی</a:t>
            </a:r>
            <a:endParaRPr lang="en-US" sz="2100" dirty="0"/>
          </a:p>
          <a:p>
            <a:pPr lvl="0">
              <a:lnSpc>
                <a:spcPct val="150000"/>
              </a:lnSpc>
            </a:pPr>
            <a:r>
              <a:rPr lang="fa-IR" sz="2100" b="1" dirty="0"/>
              <a:t>تکنیک توقف </a:t>
            </a:r>
            <a:r>
              <a:rPr lang="fa-IR" sz="2100" b="1" dirty="0" smtClean="0"/>
              <a:t>فکر( </a:t>
            </a:r>
            <a:r>
              <a:rPr lang="en-US" sz="2100" b="1" dirty="0"/>
              <a:t>thought stopping</a:t>
            </a:r>
            <a:r>
              <a:rPr lang="fa-IR" sz="2100" b="1" dirty="0" smtClean="0"/>
              <a:t>): </a:t>
            </a:r>
          </a:p>
          <a:p>
            <a:pPr lvl="0">
              <a:lnSpc>
                <a:spcPct val="150000"/>
              </a:lnSpc>
              <a:buAutoNum type="arabicPeriod"/>
            </a:pPr>
            <a:r>
              <a:rPr lang="fa-IR" dirty="0" smtClean="0"/>
              <a:t>آگاه شدن از افکار مزاحم</a:t>
            </a:r>
          </a:p>
          <a:p>
            <a:pPr lvl="0">
              <a:lnSpc>
                <a:spcPct val="150000"/>
              </a:lnSpc>
              <a:buAutoNum type="arabicPeriod"/>
            </a:pPr>
            <a:r>
              <a:rPr lang="fa-IR" dirty="0" smtClean="0"/>
              <a:t>قطع فکر با فرمان قاطع</a:t>
            </a:r>
          </a:p>
          <a:p>
            <a:pPr lvl="0">
              <a:lnSpc>
                <a:spcPct val="150000"/>
              </a:lnSpc>
              <a:buAutoNum type="arabicPeriod"/>
            </a:pPr>
            <a:r>
              <a:rPr lang="fa-IR" dirty="0" smtClean="0"/>
              <a:t>ایجاد محرک فیزیکی یا تنفس عمیق</a:t>
            </a:r>
          </a:p>
          <a:p>
            <a:pPr lvl="0">
              <a:lnSpc>
                <a:spcPct val="150000"/>
              </a:lnSpc>
              <a:buAutoNum type="arabicPeriod"/>
            </a:pPr>
            <a:r>
              <a:rPr lang="fa-IR" dirty="0" smtClean="0"/>
              <a:t>جایگزینی فکر منفی با فکر مثبت یا خنثی</a:t>
            </a:r>
          </a:p>
          <a:p>
            <a:pPr lvl="0">
              <a:lnSpc>
                <a:spcPct val="150000"/>
              </a:lnSpc>
              <a:buAutoNum type="arabicPeriod"/>
            </a:pPr>
            <a:r>
              <a:rPr lang="fa-IR" dirty="0" smtClean="0"/>
              <a:t>تمرین منظم</a:t>
            </a:r>
            <a:endParaRPr lang="en-US" dirty="0"/>
          </a:p>
          <a:p>
            <a:pPr marL="0" indent="0">
              <a:buNone/>
            </a:pPr>
            <a:endParaRPr lang="fa-IR" dirty="0"/>
          </a:p>
        </p:txBody>
      </p:sp>
    </p:spTree>
    <p:extLst>
      <p:ext uri="{BB962C8B-B14F-4D97-AF65-F5344CB8AC3E}">
        <p14:creationId xmlns:p14="http://schemas.microsoft.com/office/powerpoint/2010/main" val="257045455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9996" y="533400"/>
            <a:ext cx="7524003" cy="970450"/>
          </a:xfrm>
        </p:spPr>
        <p:txBody>
          <a:bodyPr/>
          <a:lstStyle/>
          <a:p>
            <a:pPr algn="ctr"/>
            <a:r>
              <a:rPr lang="fa-IR" dirty="0"/>
              <a:t>نقش سازمان ها در حمایت از خودمراقبتی پرستاران</a:t>
            </a:r>
          </a:p>
        </p:txBody>
      </p:sp>
      <p:sp>
        <p:nvSpPr>
          <p:cNvPr id="3" name="Content Placeholder 2"/>
          <p:cNvSpPr>
            <a:spLocks noGrp="1"/>
          </p:cNvSpPr>
          <p:nvPr>
            <p:ph idx="1"/>
          </p:nvPr>
        </p:nvSpPr>
        <p:spPr/>
        <p:txBody>
          <a:bodyPr/>
          <a:lstStyle/>
          <a:p>
            <a:pPr lvl="0">
              <a:lnSpc>
                <a:spcPct val="150000"/>
              </a:lnSpc>
            </a:pPr>
            <a:r>
              <a:rPr lang="fa-IR" dirty="0"/>
              <a:t>سازمان ها با فراهم کردن محیطی امن و حمایتگر می توانند نقش پررنگی در حفظ و بهبودی سلامت روان کادر درمان ایفا کنند. </a:t>
            </a:r>
            <a:endParaRPr lang="fa-IR" dirty="0" smtClean="0"/>
          </a:p>
          <a:p>
            <a:pPr lvl="0">
              <a:lnSpc>
                <a:spcPct val="150000"/>
              </a:lnSpc>
              <a:buFontTx/>
              <a:buChar char="-"/>
            </a:pPr>
            <a:r>
              <a:rPr lang="fa-IR" dirty="0" smtClean="0"/>
              <a:t>ایجاد </a:t>
            </a:r>
            <a:r>
              <a:rPr lang="fa-IR" dirty="0"/>
              <a:t>فضای گفت و گو و حمایت روانی در محیط </a:t>
            </a:r>
            <a:r>
              <a:rPr lang="fa-IR" dirty="0" smtClean="0"/>
              <a:t>کار</a:t>
            </a:r>
          </a:p>
          <a:p>
            <a:pPr lvl="0">
              <a:lnSpc>
                <a:spcPct val="150000"/>
              </a:lnSpc>
              <a:buFontTx/>
              <a:buChar char="-"/>
            </a:pPr>
            <a:r>
              <a:rPr lang="fa-IR" dirty="0" smtClean="0"/>
              <a:t> </a:t>
            </a:r>
            <a:r>
              <a:rPr lang="fa-IR" dirty="0"/>
              <a:t>فراهم کردن خدمات </a:t>
            </a:r>
            <a:r>
              <a:rPr lang="fa-IR" dirty="0" smtClean="0"/>
              <a:t>مشاوره</a:t>
            </a:r>
          </a:p>
          <a:p>
            <a:pPr lvl="0">
              <a:lnSpc>
                <a:spcPct val="150000"/>
              </a:lnSpc>
              <a:buFontTx/>
              <a:buChar char="-"/>
            </a:pPr>
            <a:r>
              <a:rPr lang="fa-IR" dirty="0" smtClean="0"/>
              <a:t> </a:t>
            </a:r>
            <a:r>
              <a:rPr lang="fa-IR" dirty="0"/>
              <a:t>ارائه آموزش های روانی و تکنیک های مقابله با استرس </a:t>
            </a:r>
            <a:endParaRPr lang="fa-IR" dirty="0" smtClean="0"/>
          </a:p>
          <a:p>
            <a:pPr lvl="0">
              <a:lnSpc>
                <a:spcPct val="150000"/>
              </a:lnSpc>
              <a:buFontTx/>
              <a:buChar char="-"/>
            </a:pPr>
            <a:r>
              <a:rPr lang="fa-IR" dirty="0" smtClean="0"/>
              <a:t>برنامه </a:t>
            </a:r>
            <a:r>
              <a:rPr lang="fa-IR" dirty="0"/>
              <a:t>ریزی کاری </a:t>
            </a:r>
            <a:r>
              <a:rPr lang="fa-IR" dirty="0" smtClean="0"/>
              <a:t>مناسب</a:t>
            </a:r>
            <a:endParaRPr lang="fa-IR" dirty="0"/>
          </a:p>
        </p:txBody>
      </p:sp>
    </p:spTree>
    <p:extLst>
      <p:ext uri="{BB962C8B-B14F-4D97-AF65-F5344CB8AC3E}">
        <p14:creationId xmlns:p14="http://schemas.microsoft.com/office/powerpoint/2010/main" val="225027693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6286136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08830" y="1143001"/>
            <a:ext cx="7526338" cy="1981200"/>
          </a:xfrm>
        </p:spPr>
        <p:txBody>
          <a:bodyPr>
            <a:normAutofit/>
          </a:bodyPr>
          <a:lstStyle/>
          <a:p>
            <a:pPr algn="ctr"/>
            <a:r>
              <a:rPr lang="fa-IR" sz="4400" dirty="0" smtClean="0">
                <a:solidFill>
                  <a:schemeClr val="bg1"/>
                </a:solidFill>
                <a:cs typeface="+mj-cs"/>
              </a:rPr>
              <a:t>توانمندسازی روانشناختی پرستاران در شرایط بحران</a:t>
            </a:r>
            <a:endParaRPr lang="en-US" sz="4400" dirty="0">
              <a:solidFill>
                <a:schemeClr val="bg1"/>
              </a:solidFill>
              <a:cs typeface="+mj-cs"/>
            </a:endParaRPr>
          </a:p>
        </p:txBody>
      </p:sp>
      <p:sp>
        <p:nvSpPr>
          <p:cNvPr id="3" name="Subtitle 2"/>
          <p:cNvSpPr>
            <a:spLocks noGrp="1"/>
          </p:cNvSpPr>
          <p:nvPr>
            <p:ph type="subTitle" idx="1"/>
          </p:nvPr>
        </p:nvSpPr>
        <p:spPr>
          <a:xfrm>
            <a:off x="990600" y="5280847"/>
            <a:ext cx="7344568" cy="434974"/>
          </a:xfrm>
        </p:spPr>
        <p:txBody>
          <a:bodyPr>
            <a:noAutofit/>
          </a:bodyPr>
          <a:lstStyle/>
          <a:p>
            <a:pPr algn="ctr"/>
            <a:r>
              <a:rPr lang="fa-IR" sz="3200" dirty="0" smtClean="0"/>
              <a:t>نفیسه جاویدنیا</a:t>
            </a:r>
          </a:p>
          <a:p>
            <a:pPr algn="ctr"/>
            <a:r>
              <a:rPr lang="fa-IR" sz="3200" dirty="0" smtClean="0"/>
              <a:t>روانشناس بالینی</a:t>
            </a:r>
            <a:endParaRPr lang="en-US" sz="32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just"/>
            <a:r>
              <a:rPr lang="fa-IR" dirty="0" smtClean="0"/>
              <a:t>توانمندسازی روانشناختی یعنی چه؟</a:t>
            </a:r>
            <a:endParaRPr lang="fa-IR" dirty="0"/>
          </a:p>
        </p:txBody>
      </p:sp>
      <p:sp>
        <p:nvSpPr>
          <p:cNvPr id="3" name="Content Placeholder 2"/>
          <p:cNvSpPr>
            <a:spLocks noGrp="1"/>
          </p:cNvSpPr>
          <p:nvPr>
            <p:ph idx="1"/>
          </p:nvPr>
        </p:nvSpPr>
        <p:spPr/>
        <p:txBody>
          <a:bodyPr/>
          <a:lstStyle/>
          <a:p>
            <a:r>
              <a:rPr lang="fa-IR" dirty="0" smtClean="0"/>
              <a:t>ایجاد احساس خودکارآمدی، معنا، شایستگی، تاثیرگزاری و حق انتخاب در فرد</a:t>
            </a:r>
          </a:p>
          <a:p>
            <a:pPr marL="0" indent="0">
              <a:buNone/>
            </a:pPr>
            <a:endParaRPr lang="fa-IR" dirty="0"/>
          </a:p>
        </p:txBody>
      </p:sp>
    </p:spTree>
    <p:extLst>
      <p:ext uri="{BB962C8B-B14F-4D97-AF65-F5344CB8AC3E}">
        <p14:creationId xmlns:p14="http://schemas.microsoft.com/office/powerpoint/2010/main" val="21111071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9997" y="533400"/>
            <a:ext cx="7524003" cy="970450"/>
          </a:xfrm>
        </p:spPr>
        <p:txBody>
          <a:bodyPr/>
          <a:lstStyle/>
          <a:p>
            <a:r>
              <a:rPr lang="fa-IR" dirty="0"/>
              <a:t>اهمیت توانمندسازی روانشناختی پرستاران</a:t>
            </a:r>
          </a:p>
        </p:txBody>
      </p:sp>
      <p:sp>
        <p:nvSpPr>
          <p:cNvPr id="3" name="Content Placeholder 2"/>
          <p:cNvSpPr>
            <a:spLocks noGrp="1"/>
          </p:cNvSpPr>
          <p:nvPr>
            <p:ph idx="1"/>
          </p:nvPr>
        </p:nvSpPr>
        <p:spPr>
          <a:xfrm>
            <a:off x="381000" y="2222286"/>
            <a:ext cx="8381999" cy="4330913"/>
          </a:xfrm>
        </p:spPr>
        <p:txBody>
          <a:bodyPr>
            <a:normAutofit/>
          </a:bodyPr>
          <a:lstStyle/>
          <a:p>
            <a:pPr algn="just">
              <a:lnSpc>
                <a:spcPct val="150000"/>
              </a:lnSpc>
            </a:pPr>
            <a:r>
              <a:rPr lang="fa-IR" dirty="0"/>
              <a:t>پرستاران </a:t>
            </a:r>
            <a:r>
              <a:rPr lang="fa-IR" dirty="0" smtClean="0"/>
              <a:t>بعنوان اصلی ترین اعضای </a:t>
            </a:r>
            <a:r>
              <a:rPr lang="fa-IR" dirty="0"/>
              <a:t>خط مقدم </a:t>
            </a:r>
            <a:r>
              <a:rPr lang="fa-IR" dirty="0" smtClean="0"/>
              <a:t>مراقبتهای بهداشتی و درمانی، نقش حیاتی در مدیریت بحران ها و بلایا دارند.</a:t>
            </a:r>
          </a:p>
          <a:p>
            <a:pPr algn="just">
              <a:lnSpc>
                <a:spcPct val="150000"/>
              </a:lnSpc>
            </a:pPr>
            <a:r>
              <a:rPr lang="fa-IR" dirty="0" smtClean="0"/>
              <a:t>توانمندسازی روانشناختی یک رویکرد کلیدی برای ارتقاء تاب آوری، افزایش احساس کارآمدی و بهبود کیفیت خدمات پرستاری محسوب می شود.</a:t>
            </a:r>
            <a:endParaRPr lang="en-US" dirty="0"/>
          </a:p>
        </p:txBody>
      </p:sp>
    </p:spTree>
    <p:extLst>
      <p:ext uri="{BB962C8B-B14F-4D97-AF65-F5344CB8AC3E}">
        <p14:creationId xmlns:p14="http://schemas.microsoft.com/office/powerpoint/2010/main" val="14045984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smtClean="0"/>
              <a:t>تعریف و انواع بلایا</a:t>
            </a:r>
            <a:endParaRPr lang="fa-IR" dirty="0"/>
          </a:p>
        </p:txBody>
      </p:sp>
      <p:sp>
        <p:nvSpPr>
          <p:cNvPr id="3" name="Content Placeholder 2"/>
          <p:cNvSpPr>
            <a:spLocks noGrp="1"/>
          </p:cNvSpPr>
          <p:nvPr>
            <p:ph idx="1"/>
          </p:nvPr>
        </p:nvSpPr>
        <p:spPr>
          <a:xfrm>
            <a:off x="381001" y="1905000"/>
            <a:ext cx="8382000" cy="4724400"/>
          </a:xfrm>
        </p:spPr>
        <p:txBody>
          <a:bodyPr/>
          <a:lstStyle/>
          <a:p>
            <a:pPr algn="just">
              <a:lnSpc>
                <a:spcPct val="150000"/>
              </a:lnSpc>
            </a:pPr>
            <a:r>
              <a:rPr lang="fa-IR" sz="2000" dirty="0"/>
              <a:t>بلایا و بحران ها شامل وقایع ناگهانی وغیر منتظره ای هستند که موجب آسیب های گسترده جسمی، روانی و اجتماعی به افراد و جوامع می شوند.</a:t>
            </a:r>
            <a:endParaRPr lang="en-US" sz="2000" dirty="0"/>
          </a:p>
          <a:p>
            <a:pPr algn="just">
              <a:lnSpc>
                <a:spcPct val="150000"/>
              </a:lnSpc>
            </a:pPr>
            <a:r>
              <a:rPr lang="fa-IR" sz="2000" dirty="0"/>
              <a:t>بلایا به سه دسته اصلی تقسیم می شوند: </a:t>
            </a:r>
            <a:endParaRPr lang="en-US" sz="2000" dirty="0"/>
          </a:p>
          <a:p>
            <a:pPr lvl="0" algn="just">
              <a:lnSpc>
                <a:spcPct val="150000"/>
              </a:lnSpc>
              <a:buFontTx/>
              <a:buChar char="-"/>
            </a:pPr>
            <a:r>
              <a:rPr lang="fa-IR" sz="2000" dirty="0" smtClean="0"/>
              <a:t>طبیعی </a:t>
            </a:r>
            <a:r>
              <a:rPr lang="fa-IR" sz="2000" dirty="0"/>
              <a:t>: زلزله، سیل، طوفان، آتش سوزی های </a:t>
            </a:r>
            <a:r>
              <a:rPr lang="fa-IR" sz="2000" dirty="0" smtClean="0"/>
              <a:t>گسترده</a:t>
            </a:r>
            <a:endParaRPr lang="fa-IR" sz="2000" dirty="0"/>
          </a:p>
          <a:p>
            <a:pPr lvl="0" algn="just">
              <a:lnSpc>
                <a:spcPct val="150000"/>
              </a:lnSpc>
              <a:buFontTx/>
              <a:buChar char="-"/>
            </a:pPr>
            <a:r>
              <a:rPr lang="fa-IR" sz="2000" dirty="0" smtClean="0"/>
              <a:t>انسانی</a:t>
            </a:r>
            <a:r>
              <a:rPr lang="fa-IR" sz="2000" dirty="0"/>
              <a:t>: جنگ، تروریسم، مهاجرت اجباری، بی </a:t>
            </a:r>
            <a:r>
              <a:rPr lang="fa-IR" sz="2000" dirty="0" smtClean="0"/>
              <a:t>خانمانی</a:t>
            </a:r>
            <a:endParaRPr lang="fa-IR" sz="2000" dirty="0"/>
          </a:p>
          <a:p>
            <a:pPr lvl="0" algn="just">
              <a:lnSpc>
                <a:spcPct val="150000"/>
              </a:lnSpc>
              <a:buFontTx/>
              <a:buChar char="-"/>
            </a:pPr>
            <a:r>
              <a:rPr lang="fa-IR" sz="2000" dirty="0" smtClean="0"/>
              <a:t>بیولوژیک </a:t>
            </a:r>
            <a:r>
              <a:rPr lang="fa-IR" sz="2000" dirty="0"/>
              <a:t>و تکنولوژیک: همه گیری ها، نشت مواد شیمیایی یا هسته ای</a:t>
            </a:r>
            <a:endParaRPr lang="en-US" sz="2000" dirty="0"/>
          </a:p>
          <a:p>
            <a:endParaRPr lang="fa-IR" dirty="0"/>
          </a:p>
        </p:txBody>
      </p:sp>
    </p:spTree>
    <p:extLst>
      <p:ext uri="{BB962C8B-B14F-4D97-AF65-F5344CB8AC3E}">
        <p14:creationId xmlns:p14="http://schemas.microsoft.com/office/powerpoint/2010/main" val="28938108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1" y="2133600"/>
            <a:ext cx="8534400" cy="4419600"/>
          </a:xfrm>
        </p:spPr>
        <p:txBody>
          <a:bodyPr>
            <a:normAutofit lnSpcReduction="10000"/>
          </a:bodyPr>
          <a:lstStyle/>
          <a:p>
            <a:pPr lvl="0">
              <a:lnSpc>
                <a:spcPct val="150000"/>
              </a:lnSpc>
            </a:pPr>
            <a:r>
              <a:rPr lang="fa-IR" sz="2000" dirty="0"/>
              <a:t>ترس و اضطراب شدید: افراد نگران تکرار حادثه یا از دست دادن عزیزان خود هستند.</a:t>
            </a:r>
            <a:endParaRPr lang="en-US" sz="2000" dirty="0"/>
          </a:p>
          <a:p>
            <a:pPr lvl="0">
              <a:lnSpc>
                <a:spcPct val="150000"/>
              </a:lnSpc>
            </a:pPr>
            <a:r>
              <a:rPr lang="fa-IR" sz="2000" dirty="0"/>
              <a:t>اختلال استرس پس از سانحه (</a:t>
            </a:r>
            <a:r>
              <a:rPr lang="en-US" sz="2000" dirty="0"/>
              <a:t>PTSD</a:t>
            </a:r>
            <a:r>
              <a:rPr lang="fa-IR" sz="2000" dirty="0"/>
              <a:t>): یادآوری مکرر حادثه، برانگیختگی، کابوس های شبانه و اجتناب از موقعیت هایی که یادآور حادثه تجربه شده است. </a:t>
            </a:r>
            <a:endParaRPr lang="en-US" sz="2000" dirty="0"/>
          </a:p>
          <a:p>
            <a:pPr lvl="0">
              <a:lnSpc>
                <a:spcPct val="150000"/>
              </a:lnSpc>
            </a:pPr>
            <a:r>
              <a:rPr lang="fa-IR" sz="2000" dirty="0"/>
              <a:t>افسردگی و بی انگیزگی: کاهش انرژی، بی حوصلگی، اختلال در خواب و اشتها، ناامیدی، احساس غم و اندوه و در مواردی آرزوی مرگ و افکار خودکشی </a:t>
            </a:r>
            <a:endParaRPr lang="en-US" sz="2000" dirty="0"/>
          </a:p>
          <a:p>
            <a:pPr lvl="0">
              <a:lnSpc>
                <a:spcPct val="150000"/>
              </a:lnSpc>
            </a:pPr>
            <a:r>
              <a:rPr lang="fa-IR" sz="2000" dirty="0"/>
              <a:t>واکنش های حاد: شوک، انکار، بی حسی</a:t>
            </a:r>
            <a:endParaRPr lang="en-US" sz="2000" dirty="0"/>
          </a:p>
          <a:p>
            <a:pPr marL="0" indent="0" algn="just">
              <a:buNone/>
            </a:pPr>
            <a:endParaRPr lang="fa-IR" dirty="0"/>
          </a:p>
        </p:txBody>
      </p:sp>
      <p:sp>
        <p:nvSpPr>
          <p:cNvPr id="4" name="Title 1"/>
          <p:cNvSpPr>
            <a:spLocks noGrp="1"/>
          </p:cNvSpPr>
          <p:nvPr>
            <p:ph type="title"/>
          </p:nvPr>
        </p:nvSpPr>
        <p:spPr>
          <a:xfrm>
            <a:off x="809997" y="838200"/>
            <a:ext cx="7524003" cy="970450"/>
          </a:xfrm>
        </p:spPr>
        <p:txBody>
          <a:bodyPr/>
          <a:lstStyle/>
          <a:p>
            <a:pPr algn="just"/>
            <a:r>
              <a:rPr lang="fa-IR" dirty="0" smtClean="0"/>
              <a:t>اثرات </a:t>
            </a:r>
            <a:r>
              <a:rPr lang="fa-IR" dirty="0"/>
              <a:t>روانی و اجتماعی بلایا بر افراد</a:t>
            </a:r>
            <a:r>
              <a:rPr lang="en-US" dirty="0"/>
              <a:t/>
            </a:r>
            <a:br>
              <a:rPr lang="en-US" dirty="0"/>
            </a:br>
            <a:endParaRPr lang="fa-IR" sz="3600" dirty="0">
              <a:cs typeface="+mj-cs"/>
            </a:endParaRPr>
          </a:p>
        </p:txBody>
      </p:sp>
    </p:spTree>
    <p:extLst>
      <p:ext uri="{BB962C8B-B14F-4D97-AF65-F5344CB8AC3E}">
        <p14:creationId xmlns:p14="http://schemas.microsoft.com/office/powerpoint/2010/main" val="36609220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1" y="2133600"/>
            <a:ext cx="8534400" cy="4724400"/>
          </a:xfrm>
        </p:spPr>
        <p:txBody>
          <a:bodyPr>
            <a:normAutofit/>
          </a:bodyPr>
          <a:lstStyle/>
          <a:p>
            <a:pPr lvl="0">
              <a:lnSpc>
                <a:spcPct val="150000"/>
              </a:lnSpc>
            </a:pPr>
            <a:r>
              <a:rPr lang="fa-IR" sz="2000" dirty="0" smtClean="0"/>
              <a:t>رفتارهای </a:t>
            </a:r>
            <a:r>
              <a:rPr lang="fa-IR" sz="2000" dirty="0"/>
              <a:t>مقابله ای: اجتناب کردن، مصرف مواد، پرخاشگری</a:t>
            </a:r>
            <a:endParaRPr lang="en-US" sz="2000" dirty="0"/>
          </a:p>
          <a:p>
            <a:pPr lvl="0">
              <a:lnSpc>
                <a:spcPct val="150000"/>
              </a:lnSpc>
            </a:pPr>
            <a:r>
              <a:rPr lang="fa-IR" sz="2000" dirty="0"/>
              <a:t>تغییر در روابط اجتماعی: تجربه بلایا و بحران ها می تواند سبب بروز تنش و آشفتگی در خانواده ها و به طور کلی در روابط بین فردی شود. در چنین شرایطی ممکن است حمایت های خانوادگی و اجتماعی کاهش یابد که خود این موضوع می تواند سبب تشدید علائم روانشناختی افراد شود. </a:t>
            </a:r>
            <a:endParaRPr lang="en-US" sz="2000" dirty="0"/>
          </a:p>
          <a:p>
            <a:pPr lvl="0">
              <a:lnSpc>
                <a:spcPct val="150000"/>
              </a:lnSpc>
            </a:pPr>
            <a:r>
              <a:rPr lang="fa-IR" sz="2000" dirty="0"/>
              <a:t>پیامد های اقتصادی و فرهنگی:  افراد در این شرایط ممکن است شغل، خانه و سایر منابع مالی و فرهنگی خود را از دست بدهند. بعلاوه ممکن است زیرساخت های آموزشی و بهداشتی آسیب ببینند. </a:t>
            </a:r>
            <a:endParaRPr lang="en-US" sz="2000" dirty="0"/>
          </a:p>
          <a:p>
            <a:pPr marL="0" indent="0" algn="just">
              <a:buNone/>
            </a:pPr>
            <a:endParaRPr lang="fa-IR" dirty="0"/>
          </a:p>
        </p:txBody>
      </p:sp>
      <p:sp>
        <p:nvSpPr>
          <p:cNvPr id="4" name="Title 1"/>
          <p:cNvSpPr>
            <a:spLocks noGrp="1"/>
          </p:cNvSpPr>
          <p:nvPr>
            <p:ph type="title"/>
          </p:nvPr>
        </p:nvSpPr>
        <p:spPr>
          <a:xfrm>
            <a:off x="809997" y="838200"/>
            <a:ext cx="7524003" cy="970450"/>
          </a:xfrm>
        </p:spPr>
        <p:txBody>
          <a:bodyPr/>
          <a:lstStyle/>
          <a:p>
            <a:pPr algn="just"/>
            <a:r>
              <a:rPr lang="fa-IR" dirty="0" smtClean="0"/>
              <a:t>اثرات </a:t>
            </a:r>
            <a:r>
              <a:rPr lang="fa-IR" dirty="0"/>
              <a:t>روانی و اجتماعی بلایا بر افراد</a:t>
            </a:r>
            <a:r>
              <a:rPr lang="en-US" dirty="0"/>
              <a:t/>
            </a:r>
            <a:br>
              <a:rPr lang="en-US" dirty="0"/>
            </a:br>
            <a:endParaRPr lang="fa-IR" sz="3600" dirty="0">
              <a:cs typeface="+mj-cs"/>
            </a:endParaRPr>
          </a:p>
        </p:txBody>
      </p:sp>
    </p:spTree>
    <p:extLst>
      <p:ext uri="{BB962C8B-B14F-4D97-AF65-F5344CB8AC3E}">
        <p14:creationId xmlns:p14="http://schemas.microsoft.com/office/powerpoint/2010/main" val="22481649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9761" y="685800"/>
            <a:ext cx="7524003" cy="970450"/>
          </a:xfrm>
        </p:spPr>
        <p:txBody>
          <a:bodyPr/>
          <a:lstStyle/>
          <a:p>
            <a:pPr algn="ctr"/>
            <a:r>
              <a:rPr lang="fa-IR" dirty="0"/>
              <a:t>واکنش های روانی افراد بر اساس گروه سنی</a:t>
            </a:r>
          </a:p>
        </p:txBody>
      </p:sp>
      <p:sp>
        <p:nvSpPr>
          <p:cNvPr id="3" name="Content Placeholder 2"/>
          <p:cNvSpPr>
            <a:spLocks noGrp="1"/>
          </p:cNvSpPr>
          <p:nvPr>
            <p:ph idx="1"/>
          </p:nvPr>
        </p:nvSpPr>
        <p:spPr>
          <a:xfrm>
            <a:off x="457200" y="2222286"/>
            <a:ext cx="8458199" cy="4407113"/>
          </a:xfrm>
        </p:spPr>
        <p:txBody>
          <a:bodyPr/>
          <a:lstStyle/>
          <a:p>
            <a:pPr algn="just">
              <a:lnSpc>
                <a:spcPct val="150000"/>
              </a:lnSpc>
            </a:pPr>
            <a:r>
              <a:rPr lang="fa-IR" dirty="0"/>
              <a:t>واکنش های روانی افراد در بلایا علی رغم داشتن اشتراکاتی ممکن است تفاوت هایی نیز داشته باشد مانند علائم در گروه های سنی مختلف</a:t>
            </a:r>
            <a:r>
              <a:rPr lang="fa-IR" dirty="0" smtClean="0"/>
              <a:t>.</a:t>
            </a:r>
          </a:p>
          <a:p>
            <a:pPr algn="just">
              <a:lnSpc>
                <a:spcPct val="150000"/>
              </a:lnSpc>
              <a:buFontTx/>
              <a:buChar char="-"/>
            </a:pPr>
            <a:r>
              <a:rPr lang="fa-IR" dirty="0" smtClean="0"/>
              <a:t>در </a:t>
            </a:r>
            <a:r>
              <a:rPr lang="fa-IR" dirty="0"/>
              <a:t>کودکان ممکن است وابستگی شدید به والدین و ترس از جدا شدن از آنها و اختلالات خواب دیده شود. </a:t>
            </a:r>
            <a:endParaRPr lang="fa-IR" dirty="0" smtClean="0"/>
          </a:p>
          <a:p>
            <a:pPr algn="just">
              <a:lnSpc>
                <a:spcPct val="150000"/>
              </a:lnSpc>
              <a:buFontTx/>
              <a:buChar char="-"/>
            </a:pPr>
            <a:r>
              <a:rPr lang="fa-IR" dirty="0" smtClean="0"/>
              <a:t>در </a:t>
            </a:r>
            <a:r>
              <a:rPr lang="fa-IR" dirty="0"/>
              <a:t>نوجوانان ممکن است پرخاشگری، انزواطلبی، رفتارهای تکانشی و مصرف مواد بارز باشد</a:t>
            </a:r>
            <a:r>
              <a:rPr lang="fa-IR" dirty="0" smtClean="0"/>
              <a:t>.</a:t>
            </a:r>
          </a:p>
          <a:p>
            <a:pPr algn="just">
              <a:lnSpc>
                <a:spcPct val="150000"/>
              </a:lnSpc>
              <a:buFontTx/>
              <a:buChar char="-"/>
            </a:pPr>
            <a:r>
              <a:rPr lang="fa-IR" dirty="0" smtClean="0"/>
              <a:t> </a:t>
            </a:r>
            <a:r>
              <a:rPr lang="fa-IR" dirty="0"/>
              <a:t>در بزرگسالان تجربه اضطراب و افسردگی یافته شایع است و در سالمندان به نظرعلائم بیشتر به صورت شکایت های جسمی و کاهش فعالیت های روزانه خود را نشان می دهد. </a:t>
            </a:r>
          </a:p>
        </p:txBody>
      </p:sp>
    </p:spTree>
    <p:extLst>
      <p:ext uri="{BB962C8B-B14F-4D97-AF65-F5344CB8AC3E}">
        <p14:creationId xmlns:p14="http://schemas.microsoft.com/office/powerpoint/2010/main" val="12705537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9997" y="990600"/>
            <a:ext cx="7524003" cy="970450"/>
          </a:xfrm>
        </p:spPr>
        <p:txBody>
          <a:bodyPr/>
          <a:lstStyle/>
          <a:p>
            <a:r>
              <a:rPr lang="fa-IR" dirty="0"/>
              <a:t>نقش پرستاران در مداخلات </a:t>
            </a:r>
            <a:r>
              <a:rPr lang="fa-IR" dirty="0" smtClean="0"/>
              <a:t>روانی-اجتماعی</a:t>
            </a:r>
            <a:r>
              <a:rPr lang="en-US" dirty="0"/>
              <a:t/>
            </a:r>
            <a:br>
              <a:rPr lang="en-US" dirty="0"/>
            </a:br>
            <a:endParaRPr lang="fa-IR" dirty="0"/>
          </a:p>
        </p:txBody>
      </p:sp>
      <p:sp>
        <p:nvSpPr>
          <p:cNvPr id="3" name="Content Placeholder 2"/>
          <p:cNvSpPr>
            <a:spLocks noGrp="1"/>
          </p:cNvSpPr>
          <p:nvPr>
            <p:ph idx="1"/>
          </p:nvPr>
        </p:nvSpPr>
        <p:spPr>
          <a:xfrm>
            <a:off x="533400" y="2222286"/>
            <a:ext cx="8000999" cy="4635714"/>
          </a:xfrm>
        </p:spPr>
        <p:txBody>
          <a:bodyPr>
            <a:normAutofit lnSpcReduction="10000"/>
          </a:bodyPr>
          <a:lstStyle/>
          <a:p>
            <a:pPr algn="just">
              <a:lnSpc>
                <a:spcPct val="150000"/>
              </a:lnSpc>
            </a:pPr>
            <a:r>
              <a:rPr lang="fa-IR" dirty="0" smtClean="0"/>
              <a:t>پرستاران با </a:t>
            </a:r>
            <a:r>
              <a:rPr lang="fa-IR" dirty="0"/>
              <a:t>اقدامات </a:t>
            </a:r>
            <a:r>
              <a:rPr lang="fa-IR" dirty="0" smtClean="0"/>
              <a:t>زیر می </a:t>
            </a:r>
            <a:r>
              <a:rPr lang="fa-IR" dirty="0"/>
              <a:t>توانند باعث کاهش استرس و تقویت تاب آوری افراد آسیب دیده شوند</a:t>
            </a:r>
            <a:r>
              <a:rPr lang="fa-IR" dirty="0" smtClean="0"/>
              <a:t>.</a:t>
            </a:r>
          </a:p>
          <a:p>
            <a:pPr algn="just">
              <a:lnSpc>
                <a:spcPct val="150000"/>
              </a:lnSpc>
            </a:pPr>
            <a:r>
              <a:rPr lang="fa-IR" dirty="0" smtClean="0"/>
              <a:t> </a:t>
            </a:r>
            <a:r>
              <a:rPr lang="fa-IR" dirty="0"/>
              <a:t>هدف از این اقدامات ارائه حمایت احساسی، برطرف کردن </a:t>
            </a:r>
            <a:r>
              <a:rPr lang="fa-IR" dirty="0" smtClean="0"/>
              <a:t>نیازهای </a:t>
            </a:r>
            <a:r>
              <a:rPr lang="fa-IR" dirty="0"/>
              <a:t>فوری و کمک به بازگشت به وضعیت عادی در زندگی است: </a:t>
            </a:r>
          </a:p>
          <a:p>
            <a:pPr algn="just">
              <a:lnSpc>
                <a:spcPct val="150000"/>
              </a:lnSpc>
              <a:buFontTx/>
              <a:buChar char="-"/>
            </a:pPr>
            <a:r>
              <a:rPr lang="fa-IR" dirty="0"/>
              <a:t>برقراری ارتباط موثر وهمدلانه و بدون قضاوت با زبان ساده و قابل فهم</a:t>
            </a:r>
          </a:p>
          <a:p>
            <a:pPr algn="just">
              <a:lnSpc>
                <a:spcPct val="150000"/>
              </a:lnSpc>
              <a:buFontTx/>
              <a:buChar char="-"/>
            </a:pPr>
            <a:r>
              <a:rPr lang="fa-IR" dirty="0"/>
              <a:t> گوش دادن فعال </a:t>
            </a:r>
          </a:p>
          <a:p>
            <a:pPr algn="just">
              <a:lnSpc>
                <a:spcPct val="150000"/>
              </a:lnSpc>
              <a:buFontTx/>
              <a:buChar char="-"/>
            </a:pPr>
            <a:r>
              <a:rPr lang="fa-IR" dirty="0"/>
              <a:t> ایجاد فضای امن برای ابراز احساسات و تشویق به ابراز احساسات </a:t>
            </a:r>
          </a:p>
          <a:p>
            <a:pPr algn="just">
              <a:lnSpc>
                <a:spcPct val="150000"/>
              </a:lnSpc>
              <a:buFontTx/>
              <a:buChar char="-"/>
            </a:pPr>
            <a:r>
              <a:rPr lang="fa-IR" dirty="0"/>
              <a:t>شناسایی نیاز های فوری مثل امنیت، مراقبت های پزشکی </a:t>
            </a:r>
          </a:p>
          <a:p>
            <a:pPr algn="just">
              <a:lnSpc>
                <a:spcPct val="150000"/>
              </a:lnSpc>
              <a:buFontTx/>
              <a:buChar char="-"/>
            </a:pPr>
            <a:r>
              <a:rPr lang="fa-IR" dirty="0"/>
              <a:t>تقویت حس کنترل بر شرایط و امید در فرد آسیب دیده</a:t>
            </a:r>
            <a:endParaRPr lang="en-US" dirty="0"/>
          </a:p>
          <a:p>
            <a:endParaRPr lang="fa-IR" dirty="0"/>
          </a:p>
        </p:txBody>
      </p:sp>
    </p:spTree>
    <p:extLst>
      <p:ext uri="{BB962C8B-B14F-4D97-AF65-F5344CB8AC3E}">
        <p14:creationId xmlns:p14="http://schemas.microsoft.com/office/powerpoint/2010/main" val="318391948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Quotable">
      <a:dk1>
        <a:sysClr val="windowText" lastClr="000000"/>
      </a:dk1>
      <a:lt1>
        <a:sysClr val="window" lastClr="FFFFFF"/>
      </a:lt1>
      <a:dk2>
        <a:srgbClr val="212121"/>
      </a:dk2>
      <a:lt2>
        <a:srgbClr val="636363"/>
      </a:lt2>
      <a:accent1>
        <a:srgbClr val="00C6BB"/>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TM03457503[[fn=Quotable]]</Template>
  <TotalTime>2495</TotalTime>
  <Words>1344</Words>
  <Application>Microsoft Office PowerPoint</Application>
  <PresentationFormat>On-screen Show (4:3)</PresentationFormat>
  <Paragraphs>96</Paragraphs>
  <Slides>19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Calibri</vt:lpstr>
      <vt:lpstr>Century Gothic</vt:lpstr>
      <vt:lpstr>Tahoma</vt:lpstr>
      <vt:lpstr>Trebuchet MS</vt:lpstr>
      <vt:lpstr>Wingdings 2</vt:lpstr>
      <vt:lpstr>Quotable</vt:lpstr>
      <vt:lpstr>PowerPoint Presentation</vt:lpstr>
      <vt:lpstr>توانمندسازی روانشناختی پرستاران در شرایط بحران</vt:lpstr>
      <vt:lpstr>توانمندسازی روانشناختی یعنی چه؟</vt:lpstr>
      <vt:lpstr>اهمیت توانمندسازی روانشناختی پرستاران</vt:lpstr>
      <vt:lpstr>تعریف و انواع بلایا</vt:lpstr>
      <vt:lpstr>اثرات روانی و اجتماعی بلایا بر افراد </vt:lpstr>
      <vt:lpstr>اثرات روانی و اجتماعی بلایا بر افراد </vt:lpstr>
      <vt:lpstr>واکنش های روانی افراد بر اساس گروه سنی</vt:lpstr>
      <vt:lpstr>نقش پرستاران در مداخلات روانی-اجتماعی </vt:lpstr>
      <vt:lpstr>نقش پرستاران در مداخلات روانی-اجتماعی </vt:lpstr>
      <vt:lpstr>اهمیت خودمراقبتی پرستاران در شرایط بحران و بلایا</vt:lpstr>
      <vt:lpstr>خودمراقبتی پرستاران در شرایط بحران و بلایا</vt:lpstr>
      <vt:lpstr>علائم فرسودگی شغلی در پرستاران</vt:lpstr>
      <vt:lpstr>اصول و روش های خود مراقبتی موثر</vt:lpstr>
      <vt:lpstr>اصول و روش های خود مراقبتی موثر</vt:lpstr>
      <vt:lpstr>تکنیک های مدیریت استرس</vt:lpstr>
      <vt:lpstr>تکنیک های مدیریت استرس</vt:lpstr>
      <vt:lpstr>نقش سازمان ها در حمایت از خودمراقبتی پرستاران</vt:lpstr>
      <vt:lpstr>PowerPoint Presentation</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dc:title>
  <dc:creator>MRT</dc:creator>
  <cp:lastModifiedBy>Motamedi</cp:lastModifiedBy>
  <cp:revision>327</cp:revision>
  <dcterms:created xsi:type="dcterms:W3CDTF">2016-10-06T05:25:26Z</dcterms:created>
  <dcterms:modified xsi:type="dcterms:W3CDTF">2025-09-06T08:24:52Z</dcterms:modified>
</cp:coreProperties>
</file>